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22"/>
  </p:handoutMasterIdLst>
  <p:sldIdLst>
    <p:sldId id="256" r:id="rId3"/>
    <p:sldId id="522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  <p:sldId id="1067" r:id="rId13"/>
    <p:sldId id="1068" r:id="rId14"/>
    <p:sldId id="1069" r:id="rId15"/>
    <p:sldId id="1070" r:id="rId16"/>
    <p:sldId id="1071" r:id="rId17"/>
    <p:sldId id="1072" r:id="rId18"/>
    <p:sldId id="1073" r:id="rId19"/>
    <p:sldId id="1074" r:id="rId20"/>
    <p:sldId id="1075" r:id="rId21"/>
    <p:sldId id="1076" r:id="rId22"/>
    <p:sldId id="1077" r:id="rId23"/>
    <p:sldId id="1078" r:id="rId24"/>
    <p:sldId id="1079" r:id="rId25"/>
    <p:sldId id="1080" r:id="rId26"/>
    <p:sldId id="1081" r:id="rId27"/>
    <p:sldId id="1082" r:id="rId28"/>
    <p:sldId id="1083" r:id="rId29"/>
    <p:sldId id="1084" r:id="rId30"/>
    <p:sldId id="1085" r:id="rId31"/>
    <p:sldId id="1086" r:id="rId32"/>
    <p:sldId id="1087" r:id="rId33"/>
    <p:sldId id="1088" r:id="rId34"/>
    <p:sldId id="1089" r:id="rId35"/>
    <p:sldId id="1090" r:id="rId36"/>
    <p:sldId id="1091" r:id="rId37"/>
    <p:sldId id="1092" r:id="rId38"/>
    <p:sldId id="1093" r:id="rId39"/>
    <p:sldId id="1094" r:id="rId40"/>
    <p:sldId id="1095" r:id="rId41"/>
    <p:sldId id="1096" r:id="rId42"/>
    <p:sldId id="1097" r:id="rId43"/>
    <p:sldId id="1098" r:id="rId44"/>
    <p:sldId id="1099" r:id="rId45"/>
    <p:sldId id="1100" r:id="rId46"/>
    <p:sldId id="1101" r:id="rId47"/>
    <p:sldId id="1102" r:id="rId48"/>
    <p:sldId id="1103" r:id="rId49"/>
    <p:sldId id="1104" r:id="rId50"/>
    <p:sldId id="1105" r:id="rId51"/>
    <p:sldId id="1106" r:id="rId52"/>
    <p:sldId id="1107" r:id="rId53"/>
    <p:sldId id="1108" r:id="rId54"/>
    <p:sldId id="1109" r:id="rId55"/>
    <p:sldId id="1110" r:id="rId56"/>
    <p:sldId id="1111" r:id="rId57"/>
    <p:sldId id="1112" r:id="rId58"/>
    <p:sldId id="1113" r:id="rId59"/>
    <p:sldId id="1114" r:id="rId60"/>
    <p:sldId id="1115" r:id="rId61"/>
    <p:sldId id="1116" r:id="rId62"/>
    <p:sldId id="1117" r:id="rId63"/>
    <p:sldId id="1118" r:id="rId64"/>
    <p:sldId id="1119" r:id="rId65"/>
    <p:sldId id="1120" r:id="rId66"/>
    <p:sldId id="1121" r:id="rId67"/>
    <p:sldId id="1122" r:id="rId68"/>
    <p:sldId id="1123" r:id="rId69"/>
    <p:sldId id="1124" r:id="rId70"/>
    <p:sldId id="1125" r:id="rId71"/>
    <p:sldId id="1126" r:id="rId72"/>
    <p:sldId id="1127" r:id="rId73"/>
    <p:sldId id="1128" r:id="rId74"/>
    <p:sldId id="1129" r:id="rId75"/>
    <p:sldId id="1130" r:id="rId76"/>
    <p:sldId id="1131" r:id="rId77"/>
    <p:sldId id="1132" r:id="rId78"/>
    <p:sldId id="1133" r:id="rId79"/>
    <p:sldId id="1134" r:id="rId80"/>
    <p:sldId id="1135" r:id="rId81"/>
    <p:sldId id="1136" r:id="rId82"/>
    <p:sldId id="1137" r:id="rId83"/>
    <p:sldId id="1138" r:id="rId84"/>
    <p:sldId id="1139" r:id="rId85"/>
    <p:sldId id="1140" r:id="rId86"/>
    <p:sldId id="1141" r:id="rId87"/>
    <p:sldId id="1142" r:id="rId88"/>
    <p:sldId id="1143" r:id="rId89"/>
    <p:sldId id="1144" r:id="rId90"/>
    <p:sldId id="1145" r:id="rId91"/>
    <p:sldId id="1146" r:id="rId92"/>
    <p:sldId id="1147" r:id="rId93"/>
    <p:sldId id="1148" r:id="rId94"/>
    <p:sldId id="1149" r:id="rId95"/>
    <p:sldId id="1150" r:id="rId96"/>
    <p:sldId id="1151" r:id="rId97"/>
    <p:sldId id="1152" r:id="rId98"/>
    <p:sldId id="1153" r:id="rId99"/>
    <p:sldId id="1154" r:id="rId100"/>
    <p:sldId id="1155" r:id="rId101"/>
    <p:sldId id="1156" r:id="rId102"/>
    <p:sldId id="1157" r:id="rId103"/>
    <p:sldId id="1158" r:id="rId104"/>
    <p:sldId id="1159" r:id="rId105"/>
    <p:sldId id="1160" r:id="rId106"/>
    <p:sldId id="1161" r:id="rId107"/>
    <p:sldId id="1162" r:id="rId108"/>
    <p:sldId id="1163" r:id="rId109"/>
    <p:sldId id="1164" r:id="rId110"/>
    <p:sldId id="1165" r:id="rId111"/>
    <p:sldId id="1166" r:id="rId112"/>
    <p:sldId id="1167" r:id="rId113"/>
    <p:sldId id="1168" r:id="rId114"/>
    <p:sldId id="1169" r:id="rId115"/>
    <p:sldId id="1170" r:id="rId116"/>
    <p:sldId id="1171" r:id="rId117"/>
    <p:sldId id="1172" r:id="rId118"/>
    <p:sldId id="1173" r:id="rId119"/>
    <p:sldId id="335" r:id="rId120"/>
    <p:sldId id="283" r:id="rId121"/>
  </p:sldIdLst>
  <p:sldSz cx="12192000" cy="6858000"/>
  <p:notesSz cx="6858000" cy="9144000"/>
  <p:embeddedFontLst>
    <p:embeddedFont>
      <p:font typeface="微软雅黑" panose="020B0503020204020204" pitchFamily="34" charset="-122"/>
      <p:regular r:id="rId126"/>
    </p:embeddedFont>
    <p:embeddedFont>
      <p:font typeface="Lucida Sans Unicode" panose="020B0602030504020204"/>
      <p:regular r:id="rId127"/>
    </p:embeddedFont>
    <p:embeddedFont>
      <p:font typeface="等线 Light" panose="02010600030101010101" charset="-122"/>
      <p:regular r:id="rId128"/>
    </p:embeddedFont>
    <p:embeddedFont>
      <p:font typeface="等线" panose="02010600030101010101" charset="-122"/>
      <p:regular r:id="rId129"/>
    </p:embeddedFont>
    <p:embeddedFont>
      <p:font typeface="Calibri" panose="020F0502020204030204" charset="0"/>
      <p:regular r:id="rId130"/>
      <p:bold r:id="rId131"/>
      <p:italic r:id="rId132"/>
      <p:boldItalic r:id="rId133"/>
    </p:embeddedFont>
    <p:embeddedFont>
      <p:font typeface="楷体" panose="02010609060101010101" pitchFamily="49" charset="-122"/>
      <p:regular r:id="rId134"/>
    </p:embeddedFont>
    <p:embeddedFont>
      <p:font typeface="方正细珊瑚简体" panose="02000000000000000000" charset="-122"/>
      <p:regular r:id="rId135"/>
    </p:embeddedFont>
  </p:embeddedFontLst>
  <p:custDataLst>
    <p:tags r:id="rId1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5448" autoAdjust="0"/>
  </p:normalViewPr>
  <p:slideViewPr>
    <p:cSldViewPr snapToGrid="0">
      <p:cViewPr>
        <p:scale>
          <a:sx n="75" d="100"/>
          <a:sy n="75" d="100"/>
        </p:scale>
        <p:origin x="91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6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6" Type="http://schemas.openxmlformats.org/officeDocument/2006/relationships/tags" Target="tags/tag118.xml"/><Relationship Id="rId135" Type="http://schemas.openxmlformats.org/officeDocument/2006/relationships/font" Target="fonts/font10.fntdata"/><Relationship Id="rId134" Type="http://schemas.openxmlformats.org/officeDocument/2006/relationships/font" Target="fonts/font9.fntdata"/><Relationship Id="rId133" Type="http://schemas.openxmlformats.org/officeDocument/2006/relationships/font" Target="fonts/font8.fntdata"/><Relationship Id="rId132" Type="http://schemas.openxmlformats.org/officeDocument/2006/relationships/font" Target="fonts/font7.fntdata"/><Relationship Id="rId131" Type="http://schemas.openxmlformats.org/officeDocument/2006/relationships/font" Target="fonts/font6.fntdata"/><Relationship Id="rId130" Type="http://schemas.openxmlformats.org/officeDocument/2006/relationships/font" Target="fonts/font5.fntdata"/><Relationship Id="rId13" Type="http://schemas.openxmlformats.org/officeDocument/2006/relationships/slide" Target="slides/slide10.xml"/><Relationship Id="rId129" Type="http://schemas.openxmlformats.org/officeDocument/2006/relationships/font" Target="fonts/font4.fntdata"/><Relationship Id="rId128" Type="http://schemas.openxmlformats.org/officeDocument/2006/relationships/font" Target="fonts/font3.fntdata"/><Relationship Id="rId127" Type="http://schemas.openxmlformats.org/officeDocument/2006/relationships/font" Target="fonts/font2.fntdata"/><Relationship Id="rId126" Type="http://schemas.openxmlformats.org/officeDocument/2006/relationships/font" Target="fonts/font1.fntdata"/><Relationship Id="rId125" Type="http://schemas.openxmlformats.org/officeDocument/2006/relationships/tableStyles" Target="tableStyles.xml"/><Relationship Id="rId124" Type="http://schemas.openxmlformats.org/officeDocument/2006/relationships/viewProps" Target="viewProps.xml"/><Relationship Id="rId123" Type="http://schemas.openxmlformats.org/officeDocument/2006/relationships/presProps" Target="presProps.xml"/><Relationship Id="rId122" Type="http://schemas.openxmlformats.org/officeDocument/2006/relationships/handoutMaster" Target="handoutMasters/handoutMaster1.xml"/><Relationship Id="rId121" Type="http://schemas.openxmlformats.org/officeDocument/2006/relationships/slide" Target="slides/slide118.xml"/><Relationship Id="rId120" Type="http://schemas.openxmlformats.org/officeDocument/2006/relationships/slide" Target="slides/slide117.xml"/><Relationship Id="rId12" Type="http://schemas.openxmlformats.org/officeDocument/2006/relationships/slide" Target="slides/slide9.xml"/><Relationship Id="rId119" Type="http://schemas.openxmlformats.org/officeDocument/2006/relationships/slide" Target="slides/slide116.xml"/><Relationship Id="rId118" Type="http://schemas.openxmlformats.org/officeDocument/2006/relationships/slide" Target="slides/slide115.xml"/><Relationship Id="rId117" Type="http://schemas.openxmlformats.org/officeDocument/2006/relationships/slide" Target="slides/slide114.xml"/><Relationship Id="rId116" Type="http://schemas.openxmlformats.org/officeDocument/2006/relationships/slide" Target="slides/slide113.xml"/><Relationship Id="rId115" Type="http://schemas.openxmlformats.org/officeDocument/2006/relationships/slide" Target="slides/slide112.xml"/><Relationship Id="rId114" Type="http://schemas.openxmlformats.org/officeDocument/2006/relationships/slide" Target="slides/slide111.xml"/><Relationship Id="rId113" Type="http://schemas.openxmlformats.org/officeDocument/2006/relationships/slide" Target="slides/slide110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8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B00CE-9247-49D0-8AE5-6DFFAEFF8C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D86BB-FDB9-4079-8E00-8F1F7A4AA6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pic>
        <p:nvPicPr>
          <p:cNvPr id="268290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"/>
            <a:ext cx="12192000" cy="6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pic>
        <p:nvPicPr>
          <p:cNvPr id="269314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8" y="0"/>
            <a:ext cx="12201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270338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"/>
            <a:ext cx="12192000" cy="6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271362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"/>
            <a:ext cx="12192000" cy="6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272386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"/>
            <a:ext cx="12192000" cy="68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4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 descr="C:\Users\admin\Desktop\图片1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"/>
            <a:ext cx="12196948" cy="68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79B1-94F2-44A5-8271-BE7A17D668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93D6-510C-4F6F-9867-0DA6859ED43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04"/>
          </a:xfrm>
          <a:prstGeom prst="rect">
            <a:avLst/>
          </a:prstGeom>
        </p:spPr>
      </p:pic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871382" y="363024"/>
            <a:ext cx="893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10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9.xml"/><Relationship Id="rId1" Type="http://schemas.openxmlformats.org/officeDocument/2006/relationships/image" Target="../media/image63.png"/></Relationships>
</file>

<file path=ppt/slides/_rels/slide10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0.xml"/><Relationship Id="rId1" Type="http://schemas.openxmlformats.org/officeDocument/2006/relationships/image" Target="../media/image64.png"/></Relationships>
</file>

<file path=ppt/slides/_rels/slide10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1.xml"/><Relationship Id="rId1" Type="http://schemas.openxmlformats.org/officeDocument/2006/relationships/image" Target="../media/image65.png"/></Relationships>
</file>

<file path=ppt/slides/_rels/slide10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2.xml"/><Relationship Id="rId1" Type="http://schemas.openxmlformats.org/officeDocument/2006/relationships/image" Target="../media/image66.png"/></Relationships>
</file>

<file path=ppt/slides/_rels/slide10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3.xml"/><Relationship Id="rId1" Type="http://schemas.openxmlformats.org/officeDocument/2006/relationships/image" Target="../media/image67.png"/></Relationships>
</file>

<file path=ppt/slides/_rels/slide10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4.xml"/><Relationship Id="rId1" Type="http://schemas.openxmlformats.org/officeDocument/2006/relationships/image" Target="../media/image68.png"/></Relationships>
</file>

<file path=ppt/slides/_rels/slide10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5.xml"/><Relationship Id="rId1" Type="http://schemas.openxmlformats.org/officeDocument/2006/relationships/image" Target="../media/image69.png"/></Relationships>
</file>

<file path=ppt/slides/_rels/slide10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image" Target="../media/image70.png"/></Relationships>
</file>

<file path=ppt/slides/_rels/slide10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7.xml"/><Relationship Id="rId1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8.xml"/><Relationship Id="rId1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1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9.xml"/><Relationship Id="rId1" Type="http://schemas.openxmlformats.org/officeDocument/2006/relationships/image" Target="../media/image73.png"/></Relationships>
</file>

<file path=ppt/slides/_rels/slide1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0.xml"/><Relationship Id="rId1" Type="http://schemas.openxmlformats.org/officeDocument/2006/relationships/image" Target="../media/image74.png"/></Relationships>
</file>

<file path=ppt/slides/_rels/slide1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image" Target="../media/image75.png"/></Relationships>
</file>

<file path=ppt/slides/_rels/slide1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2.xml"/><Relationship Id="rId1" Type="http://schemas.openxmlformats.org/officeDocument/2006/relationships/image" Target="../media/image76.png"/></Relationships>
</file>

<file path=ppt/slides/_rels/slide1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4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13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1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5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14.xml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5.xml"/></Relationships>
</file>

<file path=ppt/slides/_rels/slide1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7.xml"/><Relationship Id="rId3" Type="http://schemas.openxmlformats.org/officeDocument/2006/relationships/slideLayout" Target="../slideLayouts/slideLayout9.xml"/><Relationship Id="rId2" Type="http://schemas.openxmlformats.org/officeDocument/2006/relationships/tags" Target="../tags/tag116.xml"/><Relationship Id="rId1" Type="http://schemas.openxmlformats.org/officeDocument/2006/relationships/image" Target="../media/image8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7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3.xml"/><Relationship Id="rId1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4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6.xml"/><Relationship Id="rId1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29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2.xml"/><Relationship Id="rId1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3.xml"/><Relationship Id="rId1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5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7.xml"/><Relationship Id="rId1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8.xm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9.xml"/><Relationship Id="rId1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0.xml"/><Relationship Id="rId1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1.xml"/><Relationship Id="rId1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2.xml"/><Relationship Id="rId1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3.xml"/><Relationship Id="rId1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4.xml"/><Relationship Id="rId1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6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7.xml"/><Relationship Id="rId1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8.xml"/><Relationship Id="rId1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9.xml"/><Relationship Id="rId1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0.xml"/><Relationship Id="rId1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1.xml"/><Relationship Id="rId1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2.xml"/><Relationship Id="rId1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3.xml"/><Relationship Id="rId1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4.xml"/><Relationship Id="rId1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6.xml"/><Relationship Id="rId1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7.xml"/><Relationship Id="rId1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8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9.xml"/><Relationship Id="rId1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1.xml"/></Relationships>
</file>

<file path=ppt/slides/_rels/slide6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3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62.xml"/><Relationship Id="rId2" Type="http://schemas.openxmlformats.org/officeDocument/2006/relationships/image" Target="../media/image39.emf"/><Relationship Id="rId1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3.xml"/><Relationship Id="rId1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4.xml"/><Relationship Id="rId1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5.xml"/><Relationship Id="rId1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7.xml"/><Relationship Id="rId1" Type="http://schemas.openxmlformats.org/officeDocument/2006/relationships/image" Target="../media/image40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8.xml"/><Relationship Id="rId1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69.xml"/><Relationship Id="rId1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0.xml"/><Relationship Id="rId1" Type="http://schemas.openxmlformats.org/officeDocument/2006/relationships/image" Target="../media/image42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1.xml"/><Relationship Id="rId1" Type="http://schemas.openxmlformats.org/officeDocument/2006/relationships/image" Target="../media/image43.png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2.xml"/><Relationship Id="rId1" Type="http://schemas.openxmlformats.org/officeDocument/2006/relationships/image" Target="../media/image4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4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5.xml"/><Relationship Id="rId1" Type="http://schemas.openxmlformats.org/officeDocument/2006/relationships/image" Target="../media/image45.png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6.xml"/><Relationship Id="rId1" Type="http://schemas.openxmlformats.org/officeDocument/2006/relationships/image" Target="../media/image46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7.xml"/><Relationship Id="rId1" Type="http://schemas.openxmlformats.org/officeDocument/2006/relationships/image" Target="../media/image17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8.xml"/><Relationship Id="rId1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9.xml"/><Relationship Id="rId1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0.xml"/><Relationship Id="rId1" Type="http://schemas.openxmlformats.org/officeDocument/2006/relationships/image" Target="../media/image49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2.xml"/><Relationship Id="rId1" Type="http://schemas.openxmlformats.org/officeDocument/2006/relationships/image" Target="../media/image51.pn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3.xml"/><Relationship Id="rId1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4.xml"/><Relationship Id="rId1" Type="http://schemas.openxmlformats.org/officeDocument/2006/relationships/image" Target="../media/image53.png"/></Relationships>
</file>

<file path=ppt/slides/_rels/slide8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5.xml"/><Relationship Id="rId1" Type="http://schemas.openxmlformats.org/officeDocument/2006/relationships/image" Target="../media/image54.png"/></Relationships>
</file>

<file path=ppt/slides/_rels/slide8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6.xml"/><Relationship Id="rId1" Type="http://schemas.openxmlformats.org/officeDocument/2006/relationships/image" Target="../media/image55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7.xml"/><Relationship Id="rId1" Type="http://schemas.openxmlformats.org/officeDocument/2006/relationships/image" Target="../media/image56.pn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8.xml"/><Relationship Id="rId1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9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0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9.xml"/><Relationship Id="rId1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90.xml"/><Relationship Id="rId2" Type="http://schemas.openxmlformats.org/officeDocument/2006/relationships/image" Target="../media/image60.png"/><Relationship Id="rId1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2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1.xml"/><Relationship Id="rId1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3.xml"/></Relationships>
</file>

<file path=ppt/slides/_rels/slide9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4.xml"/><Relationship Id="rId1" Type="http://schemas.openxmlformats.org/officeDocument/2006/relationships/image" Target="../media/image6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_rels/slide9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8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7.xml"/><Relationship Id="rId1" Type="http://schemas.openxmlformats.org/officeDocument/2006/relationships/image" Target="../media/image1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473852" cy="1912983"/>
          </a:xfrm>
        </p:spPr>
        <p:txBody>
          <a:bodyPr/>
          <a:lstStyle/>
          <a:p>
            <a:r>
              <a:rPr lang="zh-CN" altLang="en-US" b="1" dirty="0" smtClean="0"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第</a:t>
            </a:r>
            <a:r>
              <a:rPr lang="en-US" altLang="zh-CN" b="1" dirty="0"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1</a:t>
            </a:r>
            <a:r>
              <a:rPr lang="zh-CN" altLang="en-US" b="1" dirty="0" smtClean="0"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章 </a:t>
            </a:r>
            <a:r>
              <a:rPr lang="en-US" altLang="zh-CN" b="1" dirty="0" smtClean="0"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Java</a:t>
            </a:r>
            <a:r>
              <a:rPr lang="zh-CN" altLang="en-US" b="1" dirty="0" smtClean="0">
                <a:latin typeface="方正细珊瑚简体" panose="02000000000000000000" charset="-122"/>
                <a:ea typeface="方正细珊瑚简体" panose="02000000000000000000" charset="-122"/>
                <a:cs typeface="方正细珊瑚简体" panose="02000000000000000000" charset="-122"/>
              </a:rPr>
              <a:t>开发入门</a:t>
            </a:r>
            <a:endParaRPr lang="zh-CN" altLang="zh-CN" b="1" dirty="0"/>
          </a:p>
        </p:txBody>
      </p:sp>
      <p:sp>
        <p:nvSpPr>
          <p:cNvPr id="5" name="矩形 4"/>
          <p:cNvSpPr/>
          <p:nvPr/>
        </p:nvSpPr>
        <p:spPr>
          <a:xfrm>
            <a:off x="4293644" y="5010793"/>
            <a:ext cx="26862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JDK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的安装与使用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编写第一个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Java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系统环境变量配置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07331" y="5010793"/>
            <a:ext cx="31013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Java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程序运行机制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Eclipse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安装与使用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en-US" altLang="zh-CN" b="1" dirty="0" err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IntelliJ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IDEA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安装与使用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4980313"/>
            <a:ext cx="2429827" cy="145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语言的特点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45920" y="1675768"/>
            <a:ext cx="9692640" cy="3272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．面向对象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语言提供了类、接口和继承等原语，只支持类之间的单继承，但支持接口之间的多继承，并支持类与接口之间的实现机制（关键字为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implements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语言全面支持动态绑定，而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C++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语言只对虚函数使用动态绑定。总之，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语言是一个纯粹的面向对象程序设计语言。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140960" y="1391920"/>
            <a:ext cx="6289040" cy="4744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（全称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IntelliJ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）是用于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程序开发的集成环境（也可用于其他语言），它在业界被公认是最好的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开发工具之一，尤其在智能代码助手、代码自动提示、重构、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支持、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Ant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JUnit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CVS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整合、代码审查、创新的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GUI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设计等方面的功能可以说是超常的。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JetBrains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公司开发的产品，开发人员是以严谨著称的东欧程序员为主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.7.1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3" y="1450657"/>
            <a:ext cx="3259455" cy="43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22400" y="2153920"/>
            <a:ext cx="4409440" cy="3108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．安装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读者可以登录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官网下载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安装包，登录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官网，可以看到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有两个版本，分别是旗舰版和社区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版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手机屏幕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08784"/>
            <a:ext cx="5437186" cy="390969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02080" y="1889760"/>
            <a:ext cx="4460240" cy="3403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旗舰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版比社区版的组件更全面，所以这里我们选择使用旗舰版。单击旗舰版下面“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Download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”链接进行下载。下载完成后，双击安装包，弹出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安装欢迎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004560" y="1767840"/>
            <a:ext cx="5457507" cy="39624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91920" y="2108200"/>
            <a:ext cx="3962400" cy="3012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设置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完安装路径之后，单击【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】按钮，弹出基本安装选项配置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5537199" y="1575117"/>
            <a:ext cx="5802947" cy="40786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1854200"/>
            <a:ext cx="4328160" cy="3622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勾选 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64-bit launcher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”复选框。勾选了该复选框，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在安装完成后会生成桌面快捷方式。勾选之后，单击【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】按钮，弹出选择开始菜单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5984240" y="1676400"/>
            <a:ext cx="5498147" cy="39776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2352040"/>
            <a:ext cx="3982720" cy="18110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Install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】按钮安装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。安装完成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5679440" y="1478914"/>
            <a:ext cx="5203507" cy="4556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259840" y="2047240"/>
            <a:ext cx="4175760" cy="2595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．启动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安装完成之后，双击桌面快捷方式进行启动，启动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095999" y="1905000"/>
            <a:ext cx="4817427" cy="31953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30960" y="1813560"/>
            <a:ext cx="4175760" cy="35509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启动完成后会弹出一个对话框，提示需要购买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。由于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旗舰版有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天免费试用期，因此这里我们可以免费使用。直接进入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主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主界面如右图。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.7.2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6147593" y="1813560"/>
            <a:ext cx="4776787" cy="353663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30960" y="1813560"/>
            <a:ext cx="4175760" cy="3388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．创建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项目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上图中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Create New Project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”选项创建新项目，单击之后进入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 Project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页面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社交网站的手机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1669096"/>
            <a:ext cx="5548947" cy="394938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706880" y="1579880"/>
            <a:ext cx="4175760" cy="3855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需要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设置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程序开发所需要的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。在左侧栏选中“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”，在右侧栏顶部“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Project SDK”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后面选择下载好的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，然后单击【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】按钮进入选择模板创建项目界面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6339840" y="1442083"/>
            <a:ext cx="4962207" cy="4430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语言的特点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45920" y="1675768"/>
            <a:ext cx="9692640" cy="35261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3.</a:t>
            </a:r>
            <a:r>
              <a:rPr lang="zh-CN" altLang="en-US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安全性</a:t>
            </a:r>
            <a:endParaRPr lang="en-US" altLang="zh-CN" sz="2400" dirty="0" smtClean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安全可靠，例如，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的存储分配模型可以防御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恶意代码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攻击。此外，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没有指针，因此外界不能通过伪造指针指向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存储器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。更重要的是，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编译器在编译程序时，不显示存储安排决策，程序员不能通过查看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声明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猜测出类的实际存储安排。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程序中的存储是在运行时由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解释程序决定。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706880" y="2506980"/>
            <a:ext cx="3472179" cy="1854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】按钮进入项目设置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5588000" y="1493202"/>
            <a:ext cx="5651817" cy="440975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83360" y="2255520"/>
            <a:ext cx="4064000" cy="2468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设置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完成项目名称、项目路径和包名之后，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Finish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40" y="1647823"/>
            <a:ext cx="6046787" cy="41128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757680" y="1849120"/>
            <a:ext cx="5171440" cy="345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由上图可以看到，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开发界面上有包资源管理器视图、文本编辑器视图等多个视图。与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类似，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Intellij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视图可以单独出现，也可以和其他视图叠放在一起，并且可以通过拖动随意改变视图布局和位置。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35" y="1849119"/>
            <a:ext cx="366553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45920" y="1849120"/>
            <a:ext cx="4084320" cy="3027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．编写程序代码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项目新建完成后，系统会自动创建一个名称为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Main.java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文件，我们可以在该文件中编写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代码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5974079" y="1676400"/>
            <a:ext cx="5274627" cy="3840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进行程序开发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13840" y="1849120"/>
            <a:ext cx="4084320" cy="3027680"/>
            <a:chOff x="1513840" y="1849120"/>
            <a:chExt cx="4084320" cy="3027680"/>
          </a:xfrm>
        </p:grpSpPr>
        <p:sp>
          <p:nvSpPr>
            <p:cNvPr id="6" name="内容占位符 2"/>
            <p:cNvSpPr txBox="1"/>
            <p:nvPr/>
          </p:nvSpPr>
          <p:spPr>
            <a:xfrm>
              <a:off x="1513840" y="1849120"/>
              <a:ext cx="4084320" cy="302768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400" dirty="0" smtClean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3</a:t>
              </a:r>
              <a:r>
                <a:rPr lang="zh-CN" altLang="zh-CN" sz="2400" dirty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．运行程序</a:t>
              </a:r>
              <a:endPara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在</a:t>
              </a:r>
              <a:r>
                <a:rPr lang="zh-CN" altLang="en-US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上图</a:t>
              </a: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中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，单击工具栏中的“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 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”按钮运行程序，控制台会显示运行结果</a:t>
              </a: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，</a:t>
              </a:r>
              <a:r>
                <a:rPr lang="zh-CN" altLang="en-US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如右图。</a:t>
              </a: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</p:txBody>
        </p:sp>
        <p:pic>
          <p:nvPicPr>
            <p:cNvPr id="9" name="图片 8"/>
            <p:cNvPicPr/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0570" y="3149600"/>
              <a:ext cx="165100" cy="152400"/>
            </a:xfrm>
            <a:prstGeom prst="rect">
              <a:avLst/>
            </a:prstGeom>
          </p:spPr>
        </p:pic>
      </p:grp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872480" y="1500822"/>
            <a:ext cx="5325427" cy="417861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.7.4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工具调试程序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45920" y="1849120"/>
            <a:ext cx="4084320" cy="3027680"/>
            <a:chOff x="1645920" y="1849120"/>
            <a:chExt cx="4084320" cy="3027680"/>
          </a:xfrm>
        </p:grpSpPr>
        <p:pic>
          <p:nvPicPr>
            <p:cNvPr id="12" name="图片 11"/>
            <p:cNvPicPr/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045" y="3117850"/>
              <a:ext cx="245110" cy="245110"/>
            </a:xfrm>
            <a:prstGeom prst="rect">
              <a:avLst/>
            </a:prstGeom>
          </p:spPr>
        </p:pic>
        <p:sp>
          <p:nvSpPr>
            <p:cNvPr id="11" name="内容占位符 2"/>
            <p:cNvSpPr txBox="1"/>
            <p:nvPr/>
          </p:nvSpPr>
          <p:spPr>
            <a:xfrm>
              <a:off x="1645920" y="1849120"/>
              <a:ext cx="4084320" cy="302768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IDEA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调试的方式与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Eclipse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类似，首先需要设置断点，然后单击图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1-59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中的“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 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”按钮进入</a:t>
              </a:r>
              <a:r>
                <a:rPr lang="en-US" altLang="zh-CN" sz="2400" dirty="0" err="1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Dubug</a:t>
              </a: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模式</a:t>
              </a:r>
              <a:r>
                <a:rPr lang="zh-CN" altLang="en-US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。</a:t>
              </a: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</p:txBody>
        </p:sp>
      </p:grpSp>
      <p:pic>
        <p:nvPicPr>
          <p:cNvPr id="13" name="图片 12" descr="电脑屏幕的截图&#10;&#10;描述已自动生成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1713546"/>
            <a:ext cx="5701347" cy="3874454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TextBox 1"/>
          <p:cNvSpPr txBox="1"/>
          <p:nvPr/>
        </p:nvSpPr>
        <p:spPr>
          <a:xfrm>
            <a:off x="2311398" y="501700"/>
            <a:ext cx="57353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.7.4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工具调试程序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1442720" y="1483360"/>
            <a:ext cx="9966960" cy="13106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Dubug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模式下也定义了一些快捷键用于调试，这些快捷键的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含义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如下表。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397760" y="2733040"/>
          <a:ext cx="8016239" cy="333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2961"/>
                <a:gridCol w="4923278"/>
              </a:tblGrid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快捷键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操作名称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F8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单步调试（不进入函数内部）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F7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单步调试（进入函数内部）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Shift+F7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选择要进入的函数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Shift+F8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跳出函数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Alt+F9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运行到断点</a:t>
                      </a: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F7F7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93975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Alt+F8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执行表达式查看结果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574657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F9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继续执行，进入下一个断点或执行完程序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9338" y="500143"/>
            <a:ext cx="5903119" cy="58477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  <a:endParaRPr lang="zh-CN" altLang="en-US" sz="3200" b="1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5778581" y="1407244"/>
            <a:ext cx="5599376" cy="465460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 defTabSz="720725">
              <a:lnSpc>
                <a:spcPct val="150000"/>
              </a:lnSpc>
            </a:pPr>
            <a:r>
              <a:rPr lang="zh-CN" altLang="zh-CN" sz="2000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首先介绍了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语言、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语言的相关特性和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语言的发展史；其次介绍了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的概念，并在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Windows7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系统中安装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；然后带领读者编写了一个简单的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程序，并讲解了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程序的运行机制和环境变量的配置；最后为读者介绍了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这两种主流的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程序开发工具，包括工具的特点、下载、安装以及入门程序的编写和调试。通过本章的学习，读者能够对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语言有一个基础认识，为后面学习</a:t>
            </a:r>
            <a:r>
              <a:rPr lang="en-US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zh-CN" sz="2000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知识开启了大门。</a:t>
            </a:r>
            <a:endParaRPr lang="zh-CN" altLang="en-US" sz="20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4" name="直接连接符 71"/>
          <p:cNvCxnSpPr/>
          <p:nvPr/>
        </p:nvCxnSpPr>
        <p:spPr>
          <a:xfrm flipH="1">
            <a:off x="9202549" y="7121749"/>
            <a:ext cx="1474501" cy="1463953"/>
          </a:xfrm>
          <a:prstGeom prst="line">
            <a:avLst/>
          </a:prstGeom>
          <a:ln>
            <a:solidFill>
              <a:srgbClr val="FEA5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 73"/>
          <p:cNvCxnSpPr/>
          <p:nvPr/>
        </p:nvCxnSpPr>
        <p:spPr>
          <a:xfrm flipH="1">
            <a:off x="11069007" y="5941656"/>
            <a:ext cx="658541" cy="626903"/>
          </a:xfrm>
          <a:prstGeom prst="line">
            <a:avLst/>
          </a:prstGeom>
          <a:ln>
            <a:solidFill>
              <a:srgbClr val="05B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41" y="1634705"/>
            <a:ext cx="4730773" cy="387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语言的特点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45920" y="1675768"/>
            <a:ext cx="9692640" cy="3140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．跨平台性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通过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JVM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（虚拟机）以及字节码实现跨平台。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程序由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编译器编译成为字节码文件（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）文件，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JVM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解释器会将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文件翻译成所在平台上的机器码文件，执行对应的机器码文件就可以了。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程序只要“一次编写，就可到处运行”。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语言的特点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45920" y="1503048"/>
            <a:ext cx="9692640" cy="43287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．支持多线程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语言支持多线程。所谓多线程可以简单理解为程序中多个任务可以并发执行，多线程可以在很大程度上提高程序的执行效率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．分布性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是分布式语言，既支持各种层次的网络连接，又可以通过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Socket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类支持可靠的流（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stream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）网络连接。用户可以产生分布式的客户机和服务器，在这个过程中，网络变成软件应用的分布式运载工具。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语言的发展史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283200" y="1370968"/>
            <a:ext cx="6024880" cy="4481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语言是詹姆士·高斯林发明的，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的名字来自于一种咖啡的品种名称，所以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Logo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是一杯热气腾腾的咖啡。詹姆斯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·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高斯林等人于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1990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年初开发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语言的雏形，最初被命名为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Oak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。随着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1990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年代互联网的发展，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公司看见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Oak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在互联网上应用的前景，于是改进了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Oak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，并于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1995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的名称正式发布。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3" y="1998027"/>
            <a:ext cx="4325741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语言的发展史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361440" y="1370968"/>
            <a:ext cx="10058400" cy="4481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1995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语言诞生。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1998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企业平台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发布。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1999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的三个版本：标准版（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）、企业版（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）和微型版（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J2EE 1.3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发布。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2002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J2SE 1.4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发布，自此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的计算能力有了大幅提升。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2004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J2SE 1.5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的发布成为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语言发展史上的又一里程碑。为了表示该版本的重要性，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 SE 1.5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更名为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 5.0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语言的发展史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422400" y="1858648"/>
            <a:ext cx="10058400" cy="3089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2005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JavaOne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大会召开，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公司公开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 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。此时，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的各种版本进行了更名，取消了名称中的数字“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更名为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EE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更名为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J2ME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更名为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2009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EE 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7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 7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1.1.3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语言的发展史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2052320" y="1736728"/>
            <a:ext cx="8656320" cy="34956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2014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 8(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市场主流版本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2017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日，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 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SE10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SE11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SE12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2019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9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月，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公司发布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SE13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的使用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976618" y="2061848"/>
            <a:ext cx="5372101" cy="27133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公司提供了一套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开发环境，简称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JDK(Java Development Kit)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包括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运行工具、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文档生成工具、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打包工具等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1" y="1698785"/>
            <a:ext cx="4263300" cy="30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17978" y="1698627"/>
            <a:ext cx="4417061" cy="2959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开始安装</a:t>
            </a: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endParaRPr lang="en-US" altLang="zh-CN" sz="2400" dirty="0" smtClean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官网下载安装文件“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jdk-8u201-windows-x64.exe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”，双击文件，进入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 8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6278880" y="1642746"/>
            <a:ext cx="5008880" cy="397573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内容占位符 2"/>
          <p:cNvSpPr txBox="1"/>
          <p:nvPr/>
        </p:nvSpPr>
        <p:spPr>
          <a:xfrm>
            <a:off x="1280160" y="1588776"/>
            <a:ext cx="10220960" cy="36741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计算机语言</a:t>
            </a:r>
            <a:endParaRPr lang="en-US" altLang="zh-CN" sz="2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计算机语言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Computer Language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）是人与计算机之间通信的语言，它主要由一些指令组成，这些指令包括数字、符号和语法等内容，程序员可以通过这些指令指挥计算机进行工作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语言的种类非常多，总的来说可以分成机器语言、汇编语言、高级语言三大类。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17977" y="2054227"/>
            <a:ext cx="4417061" cy="23450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．自定义安装功能和路径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步骤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，单击【下一步】按钮进入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自定义安装界面，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右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360160" y="1567500"/>
            <a:ext cx="5010468" cy="3817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709417" y="1615441"/>
            <a:ext cx="9568183" cy="3728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本步骤图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，左侧有三个功能模块，每个模板具有特定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功能如下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工具：开发工具是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中的核心功能模块，包含一系列可执行程序，如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等，还包含了一个专用的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源代码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提供公共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API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类的源代码。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公共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程序的运行环境。由于开发工具中已经包含了一个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，因此没有必要再安装公共的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环境，此项可以不作选择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120137" y="1644806"/>
            <a:ext cx="4640583" cy="349503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人员可以根据自己的需求选择所要安装的模块，本教材选择“开发工具”模块。另外，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图中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示的界面右侧有一个【更改】按钮，单击该按钮进入更改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安装目录的界面，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右图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5994400" y="1644806"/>
            <a:ext cx="5752147" cy="371856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1.2.1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JDK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120137" y="1644807"/>
            <a:ext cx="4640583" cy="31710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．完成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在步骤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中选择安装路径之后，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【下一步】按钮开始安装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。安装完毕后会进入安装完成界面，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右图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5811520" y="1512726"/>
            <a:ext cx="5802947" cy="3973674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272537" y="1299367"/>
            <a:ext cx="10452103" cy="12507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安装完毕后，会在磁盘上生成一个目录，该目录被称为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如下图。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图片 7" descr="C:\Users\admin\Documents\WXWork\1688852668087049\Cache\Image\2020-04\71E986AF9FE364693DCF09777B4464EB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40" y="2049780"/>
            <a:ext cx="5513861" cy="42087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214617" y="1746405"/>
            <a:ext cx="5148583" cy="375015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：该目录用于存放一些可执行程序，如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编译器）、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运行工具）、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jar.exe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（打包工具）和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javadoc.exe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（文档生成工具）等。其中最重要的就是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和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java.exe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1289673"/>
            <a:ext cx="1828164" cy="49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272537" y="1563527"/>
            <a:ext cx="10452103" cy="40752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javac.exe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编译器，它可以将编写好的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文件编译成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字节码文件（可执行的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程序）。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源文件的扩展名为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。编译后生成对应的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字节码文件，字节码文件的扩展名为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java.exe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运行工具，它会启动一个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JVM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）进程，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虚拟机相当于一个虚拟的操作系统，专门负责运行由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编译器生成的字节码文件（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文件）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4765041" y="1634647"/>
            <a:ext cx="5974080" cy="40346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 err="1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db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目录是一个小型的数据库。从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 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开始，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中引入了一个新的成员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JavaDB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，这是一个纯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Java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实现、开源的数据库管理系统。这个数据库不仅轻便，而且支持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JDBC 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所有的规范，在学习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JDBC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时，不需要再额外地安装一个数据库软件，选择直接使用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JavaDB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即可。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95" y="1289673"/>
            <a:ext cx="1828164" cy="49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524000" y="1736247"/>
            <a:ext cx="9408161" cy="35875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 err="1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jre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Runtime Environment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的缩写，意为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程序运行时环境。该目录是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运行时环境的根目录，它包含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虚拟机、运行时的类包、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应用启动器以及一个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目录，但不包含开发环境中的开发工具。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include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：由于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C++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开发的，因此在启动时需要引入一些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语言的头文件，该目录就是用于存放这些头文件的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1.2.2 JDK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目录介绍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05280" y="1908967"/>
            <a:ext cx="9408161" cy="30592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lib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lib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library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的缩写，意为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类库或库文件，是开发工具使用的归档包文件。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src.zip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文件与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javafx-src.zip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：这两个文件中放置的是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核心类的源代码和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JavaFX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源代码，通过这两个文件可以查看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基础类的源代码。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内容占位符 2"/>
          <p:cNvSpPr txBox="1"/>
          <p:nvPr/>
        </p:nvSpPr>
        <p:spPr>
          <a:xfrm>
            <a:off x="1280160" y="1588776"/>
            <a:ext cx="10220960" cy="3227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机器语言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都是由二进制的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组成的编码，不便于记忆和识别。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汇编语言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采用了英文缩写的标识符，容易识别和记忆；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高级语言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采用接近于人类的自然语言进行编程，进一步简化了程序编写的过程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因此，目前编程语言大多是高级语言。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351279" y="1400967"/>
            <a:ext cx="9804401" cy="16775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．编写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源文件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目录下新建文本文档，重命名为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。用记事本打开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文件，编写一段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53920" y="3261360"/>
            <a:ext cx="7335520" cy="2722880"/>
            <a:chOff x="2062480" y="3220720"/>
            <a:chExt cx="7335520" cy="2722880"/>
          </a:xfrm>
        </p:grpSpPr>
        <p:pic>
          <p:nvPicPr>
            <p:cNvPr id="27238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480" y="3220720"/>
              <a:ext cx="7335520" cy="2722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内容占位符 2"/>
            <p:cNvSpPr txBox="1"/>
            <p:nvPr/>
          </p:nvSpPr>
          <p:spPr>
            <a:xfrm>
              <a:off x="2672080" y="3412645"/>
              <a:ext cx="6278880" cy="2398875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class </a:t>
              </a:r>
              <a:r>
                <a:rPr lang="en-US" altLang="zh-CN" sz="2000" dirty="0" err="1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HelloWorld</a:t>
              </a: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 {</a:t>
              </a:r>
              <a:endParaRPr lang="zh-CN" altLang="zh-CN" sz="20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	public static void main(String[] </a:t>
              </a:r>
              <a:r>
                <a:rPr lang="en-US" altLang="zh-CN" sz="2000" dirty="0" err="1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args</a:t>
              </a: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) {</a:t>
              </a:r>
              <a:endParaRPr lang="zh-CN" altLang="zh-CN" sz="20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		</a:t>
              </a:r>
              <a:r>
                <a:rPr lang="en-US" altLang="zh-CN" sz="2000" dirty="0" err="1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System.out.println</a:t>
              </a: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("hello world");</a:t>
              </a:r>
              <a:endParaRPr lang="zh-CN" altLang="zh-CN" sz="20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	}</a:t>
              </a:r>
              <a:endParaRPr lang="zh-CN" altLang="zh-CN" sz="20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0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}</a:t>
              </a:r>
              <a:endParaRPr lang="zh-CN" altLang="zh-CN" sz="20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442719" y="1848007"/>
            <a:ext cx="9804401" cy="30592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是一个关键字，用于定义一个类。在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中，一个类就相当于一个程序，所有的代码都需要在类中书写。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是类的名称，简称类名。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关键字与类名之间需要用空格、制表符、换行符等任意的空白字符进行分隔。类名之后要写一对大括号，它定义了当前这个类的作用域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463038" y="1868327"/>
            <a:ext cx="9804401" cy="30592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第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~4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行代码定义了一个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main()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方法，该方法是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程序的执行入口，程序将从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main()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方法开始执行类中的代码。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第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行代码在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main()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方法中编写了一条执行语句“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System.out.println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("hello world");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”，它的作用是打印一段文本信息并输出到屏幕，执行完这条语句，命令行窗口会输出“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 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5852159" y="2183287"/>
            <a:ext cx="4490719" cy="19619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编写程序时，程序中出现的空格、括号、分号等符号必须采用英文半角格式，否则程序会出错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382518" y="1676343"/>
            <a:ext cx="2834640" cy="3676730"/>
            <a:chOff x="2311398" y="1676344"/>
            <a:chExt cx="2834640" cy="367673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513841" y="1879599"/>
            <a:ext cx="4937759" cy="30479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．打开命令行窗口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单击【开始】→【所有程序】→【附件】→【运行】（或者使用快捷键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Win+R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），打开程序运行窗口，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6715760" y="1747837"/>
            <a:ext cx="4916170" cy="326104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457958" y="1605279"/>
            <a:ext cx="9718041" cy="13208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图的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运行窗口中输入“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cmd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”，单击【确定】按钮打开命令行窗口，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6" name="图片 5"/>
          <p:cNvPicPr/>
          <p:nvPr/>
        </p:nvPicPr>
        <p:blipFill>
          <a:blip r:embed="rId1"/>
          <a:stretch>
            <a:fillRect/>
          </a:stretch>
        </p:blipFill>
        <p:spPr>
          <a:xfrm>
            <a:off x="3352800" y="2976880"/>
            <a:ext cx="6299200" cy="21971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457958" y="1605279"/>
            <a:ext cx="9718041" cy="35661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．进入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安装目录的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编译和运行编写好的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程序，首先需要进入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程序所在的目录。例如，编译运行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程序，需要进入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安装目录下的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目录。在命令行窗口输入下面的命令：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00B0F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cd C:\Program Files\Java\jdk1.8.0_201\bin</a:t>
            </a:r>
            <a:endParaRPr lang="zh-CN" altLang="zh-CN" sz="2400" dirty="0">
              <a:solidFill>
                <a:srgbClr val="00B0F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执行上述命令进入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图片 4" descr="C:\Users\admin\Documents\WXWork\1688852668087049\Cache\Image\2020-04\FB92F5EB607B46C1246145C5FC81F7BC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80" y="2339657"/>
            <a:ext cx="6829107" cy="26692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7958" y="1330959"/>
            <a:ext cx="9718041" cy="17576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．编译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源文件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进入安装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目录之后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输入“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”命令，编译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源文件，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 descr="手机屏幕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40" y="3271520"/>
            <a:ext cx="6910387" cy="26111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7958" y="1188719"/>
            <a:ext cx="9718041" cy="21539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．运行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编译文件之后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命令执行完毕后，会在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目录下生成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字节码文件。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在命令行窗口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输入“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”命令，运行编译好的字节码文件，运行结果如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图片 7" descr="手机屏幕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80" y="3558540"/>
            <a:ext cx="6216171" cy="26797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内容占位符 2"/>
          <p:cNvSpPr txBox="1"/>
          <p:nvPr/>
        </p:nvSpPr>
        <p:spPr>
          <a:xfrm>
            <a:off x="1595120" y="1330328"/>
            <a:ext cx="5659120" cy="45173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是一种高级计算机语言，它是由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公司（已被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Oracle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公司收购）于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1995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月推出的一种可以编写跨平台应用软件、完全面向对象的程序设计语言。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语言简单易用、安全可靠，自问世以来，与之相关的技术和应用发展得非常快。在计算机、移动电话、家用电器等领域中，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技术无处不在。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30" y="1473200"/>
            <a:ext cx="33909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 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516880" y="1930399"/>
            <a:ext cx="5333999" cy="30480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程序编写、编译以及运行的过程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。第一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，在使用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命令进行编译时，需要输入完整的文件名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。第二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，在使用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命令运行程序时，需要的是类名，而非完整的文件名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18358" y="1616034"/>
            <a:ext cx="2834640" cy="3676730"/>
            <a:chOff x="2311398" y="1676344"/>
            <a:chExt cx="2834640" cy="36767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5321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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脚下留心：查看文件扩展名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584960" y="1422401"/>
            <a:ext cx="9265919" cy="129031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使用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命令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编译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HelloWorld.java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程序时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可能会出现“找不到文件”的错误，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pic>
        <p:nvPicPr>
          <p:cNvPr id="8" name="图片 7" descr="手机屏幕的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24" y="2763520"/>
            <a:ext cx="6310947" cy="29438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5321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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脚下留心：查看文件扩展名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4820919" y="1422401"/>
            <a:ext cx="6634479" cy="44703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原因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：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可能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是文件的扩展名被隐藏了，虽然文本文件被重命名为“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”，但实际上该文件的真实文件名为“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HelloWorld.java.txt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”，文件类型并没有得到修改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解决方法：</a:t>
            </a:r>
            <a:endParaRPr lang="en-US" altLang="zh-CN" sz="2400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让文件显示扩展名，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文件显示出扩展名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.txt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后，将其重命名为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即可。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05" y="1588452"/>
            <a:ext cx="30289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53212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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脚下留心：查看文件扩展名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93520" y="1889761"/>
            <a:ext cx="4612639" cy="323087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打开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Windows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的【文件夹选项】，在“高级设置”一栏中将“隐藏已知文件类型的扩展名”选项前面的“√”取消，单击【确定】按钮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1391917"/>
            <a:ext cx="4471670" cy="47751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45920" y="1473198"/>
            <a:ext cx="5730239" cy="4003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环境变量用于保存一系列命令（可执行程序）路径，每个路径之间以分号分隔。当在命令行窗口运行一个可执行文件时，操作系统首先会在当前目录下查找是否存在该文件，如果未找到，操作系统会继续在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环境变量中定义的路径下寻找这个文件，如果仍未找到，系统会报错。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80" y="1458596"/>
            <a:ext cx="3326130" cy="448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45920" y="1493519"/>
            <a:ext cx="9479280" cy="883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例如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，在命令行窗口使用“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”命令，系统提示错误，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 descr="手机屏幕的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60" y="2600325"/>
            <a:ext cx="6585267" cy="27743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45920" y="1849118"/>
            <a:ext cx="9479280" cy="31191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错误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原因：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提示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可以看出，系统没有找到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命令。在命令行窗口输入“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set 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可以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查看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当前系统的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是否包含了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命令所在目录。如果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环境变量没有包含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命令所在目录，可以通过下面的命令将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命令所在目录添加到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环境变量中。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00B05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set path=%path%;C:\Program Files\Java\jdk1.8.0_201\bin</a:t>
            </a:r>
            <a:endParaRPr lang="zh-CN" altLang="zh-CN" sz="2400" dirty="0">
              <a:solidFill>
                <a:srgbClr val="00B05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818640" y="1564638"/>
            <a:ext cx="9479280" cy="41960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上述命令中，“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%path%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”表示引用原有的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环境变量；“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C:\Program Files\Java\jdk1.7.0_60\bin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 表示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命令所在的目录。整行命令的作用就是在原有的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环境变量值中添加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命令所在的目录。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执行完成上述命令，再次使用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set path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命令查看当前系统的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环境变量，就会发现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命令所在目录就包含在了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环境变量，此时再执行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命令就不会再提示找不到。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818640" y="1564638"/>
            <a:ext cx="5191760" cy="3718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命令行窗口中，对环境变量进行任何修改只对当前窗口有效，一旦关闭窗口，所有的设置都会失效。如果要让环境变量永久生效，就需要在系统中对环境变量进行配置，让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系统永久性地保存所配置的环境变量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069" y="1442720"/>
            <a:ext cx="3325812" cy="44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995680" y="1564638"/>
            <a:ext cx="5730240" cy="393192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．查看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Windows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系统属性中的环境变量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右键单击桌面上的【计算机】→【属性】，在弹出的【系统】窗口左边选择【高级系统设置】选项，弹出系统属性窗口，在系统属性窗口的【高级】选项卡下单击【环境变量】按钮，弹出【环境变量】窗口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 descr="社交网站的手机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80" y="1564638"/>
            <a:ext cx="5003483" cy="422656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31440" y="1314607"/>
            <a:ext cx="6837680" cy="4852129"/>
            <a:chOff x="2042160" y="1263807"/>
            <a:chExt cx="6837680" cy="4852129"/>
          </a:xfrm>
        </p:grpSpPr>
        <p:pic>
          <p:nvPicPr>
            <p:cNvPr id="269314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160" y="1263807"/>
              <a:ext cx="6837680" cy="4852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内容占位符 2"/>
            <p:cNvSpPr txBox="1"/>
            <p:nvPr/>
          </p:nvSpPr>
          <p:spPr>
            <a:xfrm>
              <a:off x="5562600" y="2236368"/>
              <a:ext cx="3111025" cy="2802992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针对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不同的开发市场，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SUN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公司将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Java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划分为三个技术平台，它们分别是</a:t>
              </a:r>
              <a:r>
                <a:rPr lang="en-US" altLang="zh-CN" sz="2400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JavaSE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400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JavaEE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2400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JavaME</a:t>
              </a: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61440" y="1432558"/>
            <a:ext cx="10393680" cy="196596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．设置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系统环境变量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步骤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，在【系统变量】区域选中名为“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”的系统变量，单击【编辑】按钮，打开【编辑系统变量】窗口，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3413760" y="3520438"/>
            <a:ext cx="5763895" cy="23209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280160" y="1391918"/>
            <a:ext cx="10393680" cy="19812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“变量值”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文本区域内的开始处，添加“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”命令所在的目录路径“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C:\Program Files\Java\ jdk1.8.0_201\bin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”，并在路径后面用英文半角分号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(;)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结束，将其与后面的路径隔开，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322320" y="3342640"/>
            <a:ext cx="5972809" cy="2489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280160" y="1290318"/>
            <a:ext cx="10393680" cy="242824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．查看和验证设置的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系统环境变量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添加完成后，依次单击所有打开窗口的【确定】按钮，完成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系统环境变量的设置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此时，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打开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命令行窗口，执行“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set 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”命令，查看设置后的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变量的变量值，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8" name="图片 7" descr="手机屏幕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3749039"/>
            <a:ext cx="6575107" cy="23876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1.4.1 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760720" y="1706878"/>
            <a:ext cx="5354320" cy="353568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变量的第一行，已经显示出了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命令的路径信息。在命令行窗口中执行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命令，如果能正常地显示帮助信息，说明系统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环境变量配置成功，这样系统就永久性地保存了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环境变量的设置。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18" y="1484948"/>
            <a:ext cx="27813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466080" y="1828800"/>
            <a:ext cx="5720080" cy="3149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环境变量用于保存一系列类包的路径，它和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环境变量的查看与配置方式完全相同。当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虚拟机需要运行一个类时，会在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环境变量定义的路径下寻找所需的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文件和类包。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31" y="2400300"/>
            <a:ext cx="4295269" cy="234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83360" y="1463040"/>
            <a:ext cx="9845040" cy="1412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打开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命令行窗口，进入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盘根目录下，执行“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”命令，运行之前编译好的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程序，结果会报错，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 descr="手机屏幕的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86" y="2977197"/>
            <a:ext cx="6290627" cy="266160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83360" y="1463040"/>
            <a:ext cx="9845040" cy="4094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错误原因：</a:t>
            </a:r>
            <a:endParaRPr lang="en-US" altLang="zh-CN" sz="2400" dirty="0" smtClean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虚拟机在运行程序时无法找到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文件，即在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盘根目录下没有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解决方法：</a:t>
            </a:r>
            <a:endParaRPr lang="en-US" altLang="zh-CN" sz="2400" dirty="0" smtClean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对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环境变量进行设置，保存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文件路径。在命令行窗口输入下面的命令：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00B05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set </a:t>
            </a:r>
            <a:r>
              <a:rPr lang="en-US" altLang="zh-CN" sz="2400" dirty="0" err="1">
                <a:solidFill>
                  <a:srgbClr val="00B05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en-US" altLang="zh-CN" sz="2400" dirty="0">
                <a:solidFill>
                  <a:srgbClr val="00B05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=C:\Program </a:t>
            </a:r>
            <a:r>
              <a:rPr lang="en-US" altLang="zh-CN" sz="2400" dirty="0" smtClean="0">
                <a:solidFill>
                  <a:srgbClr val="00B05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Files\Java\jdk1.8.0_201\bin</a:t>
            </a:r>
            <a:endParaRPr lang="zh-CN" altLang="zh-CN" sz="2400" dirty="0">
              <a:solidFill>
                <a:srgbClr val="00B05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2407920" y="1430020"/>
            <a:ext cx="5476240" cy="4094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除了可以指定类的路径外，还可以指定运行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程序所需的标准类包的路径。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提供的标准类包有两个，分别是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dt.jar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tools.jar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，它们位于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安装目录的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lib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文件夹下。在配置环境变量时，通常会将这两个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包配置到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中，配置方式非常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简单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60" y="1510030"/>
            <a:ext cx="2767013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564640" y="1470660"/>
            <a:ext cx="9753600" cy="20040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【环境变量】窗口中的【系统变量】区域单击【新建】按钮，在弹出的【新建系统变量】窗口中，在变量名的文本区域输入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“CLASSPATH”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，变量值的文本区域输入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dt.jar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tools.jar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两个类包的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路径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3637280" y="3484880"/>
            <a:ext cx="5262880" cy="2174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4610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1.4.2 </a:t>
            </a:r>
            <a:r>
              <a:rPr lang="en-US" altLang="zh-CN" sz="3200" b="1" dirty="0" err="1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classpath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环境变量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6238240" y="2152649"/>
            <a:ext cx="4185920" cy="2603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设置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CLASSPATH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变量时，必须在配置路径前添加“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.;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”（当前目录），用于识别当前目录下的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433318" y="1616034"/>
            <a:ext cx="2834640" cy="3676730"/>
            <a:chOff x="2311398" y="1676344"/>
            <a:chExt cx="2834640" cy="36767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86560" y="2102488"/>
            <a:ext cx="9692640" cy="24898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 Platform Standard Edition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）标准版，是为开发普通桌面和商务应用程序提供的解决方案。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是三个平台中最核心的部分，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都是从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的基础上发展而来的，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平台中包括了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最核心的类库，如集合、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IO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、数据库连接以及网络编程等。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7846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25600" y="1615440"/>
            <a:ext cx="6024880" cy="3992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语言进行程序设计时，不仅要了解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语言的特点，还需要了解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程序的运行机制。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程序运行时，必须经过编译和运行两个步骤。首先将后缀名为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的源文件进行编译，生成后缀名为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的字节码文件。然后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虚拟机将字节码文件进行解释执行，并将结果显示出来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38" y="1459546"/>
            <a:ext cx="3246231" cy="400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7846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1788160"/>
            <a:ext cx="9570720" cy="31699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以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为例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对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程序的编译运行过程进行详细地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分析：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）写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）使用“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javac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”命令开启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编译器，编译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文件。编译结束后，会自动生成一个名为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的字节码文件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7846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2153920"/>
            <a:ext cx="9987280" cy="25501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）使用“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”命令启动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虚拟机运行程序，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虚拟机首先将编译好的字节码文件加载到内存，这个过程被称为类加载，由类加载器完成。然后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虚拟机针对加载到内存中的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类进行解释执行，输出运行结果。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7846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1341120"/>
            <a:ext cx="9987280" cy="2519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通过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上面的分析不难发现，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程序是由虚拟机负责解释执行的，并非操作系统。这样做的好处是可以实现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程序的跨平台，也就是说，在不同的操作系统上，可以运行相同的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程序，不同操作系统只需安装不同版本的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虚拟机即可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02748" y="3281680"/>
          <a:ext cx="6366873" cy="260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05" name="Visio" r:id="rId1" imgW="10299700" imgH="4191000" progId="Visio.Drawing.11">
                  <p:embed/>
                </p:oleObj>
              </mc:Choice>
              <mc:Fallback>
                <p:oleObj name="Visio" r:id="rId1" imgW="10299700" imgH="41910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748" y="3281680"/>
                        <a:ext cx="6366873" cy="26009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78460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547360" y="2001520"/>
            <a:ext cx="5770880" cy="2976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程序通过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虚拟机可以达到跨平台特性，但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虚拟机并不是跨平台的。也就是说，不同操作系统上的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虚拟机是不同的，即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平台上的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虚拟机不能用在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Linux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平台上，反之亦然。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311398" y="1616034"/>
            <a:ext cx="2834640" cy="3676730"/>
            <a:chOff x="2311398" y="1676344"/>
            <a:chExt cx="2834640" cy="367673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62204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1.6.1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76400" y="1381760"/>
            <a:ext cx="6045200" cy="4551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是由蓝色巨人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IBM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花费巨资开发的一款功能完整且成熟的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集成开发环境，它是一个开源的、基于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的可扩展开发平台，是目前最流行的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语言开发工具。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具有强大的代码编排功能，可以帮助程序开发人员完成语法修正、代码修正、补全文字、信息提示等编码工作，大大提高了程序开发的效率。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0" y="1635760"/>
            <a:ext cx="33909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362204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1.6.1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76400" y="1727200"/>
            <a:ext cx="6045200" cy="384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的设计思想是“一切皆插件”。就其本身而言，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只是一个框架和一组服务，所有功能都是以插件组件的方式加入到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框架中实现的。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作为一款优秀的开发工具，自身附带了一个标准的插件集，其中包括了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790" y="1635760"/>
            <a:ext cx="33909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66240" y="1869440"/>
            <a:ext cx="9692640" cy="32715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．下载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是针对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编程的集成开发环境（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IDE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），读者可以登录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官网免费下载，本教材使用的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版本是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Juno Service Release 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安装时只需将下载好的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ZIP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包解压保存到指定目录下（例如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D:\eclipse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）就可以使用了。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66240" y="1534160"/>
            <a:ext cx="4846320" cy="3992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．启动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完成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的解压之后，接下来就可以启动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开发工具，具体步骤如下：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解压文件中运行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eclipse.exe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文件，会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出现启动界面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0" y="1954530"/>
            <a:ext cx="4634547" cy="32981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843280" y="1432560"/>
            <a:ext cx="11013440" cy="172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启动完成后会弹出一个对话框，提示选择工作空间（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Workspace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工作空间用于保存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创建的项目和相关设置。可以使用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提供的默认路径为工作空间，也可以单击【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Browse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】按钮更改路径。如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右图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4387"/>
            <a:ext cx="6067107" cy="27314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86560" y="2102488"/>
            <a:ext cx="9692640" cy="24898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Java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EE(Java Platform Enterprise Edition)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企业版，是为开发企业级应用程序提供的解决方案。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EE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可以被看作一个技术平台，该平台用于开发、装配以及部署企业级应用程序，主要包括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Servlet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JSP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JavaBean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JDBC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EJB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Web Service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等技术。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384800" y="1737360"/>
            <a:ext cx="6167120" cy="35966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每次启动都会出现选择工作空间的对话框，如果不想每次都选择工作空间，可以勾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选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图中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Use this as the default and do not ask again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】复选框，这就相当于为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工具选择了默认的工作空间，再次启动时就不会再出现提示对话框。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087878" y="1616034"/>
            <a:ext cx="2834640" cy="3676730"/>
            <a:chOff x="2311398" y="1676344"/>
            <a:chExt cx="2834640" cy="36767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107440" y="2326640"/>
            <a:ext cx="4490720" cy="1940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）在图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1-27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中，工作空间设置完成后，单击【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】按钮，进入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欢迎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080" y="1605281"/>
            <a:ext cx="5907723" cy="408431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382259" y="1808480"/>
            <a:ext cx="5852160" cy="3688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所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示的欢迎界面中有四个功能图标，含义分别如下所示：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Overview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”：概述。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Tutorials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”：教程。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Samples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”：样本。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What’s new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”：新增内容。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0" y="1391921"/>
            <a:ext cx="3274060" cy="46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40178" y="1402080"/>
            <a:ext cx="10101581" cy="1402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工作台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在上图中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关闭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欢迎界面窗口，进入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工作台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界面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，如下图。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社交网站的手机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1" y="2705100"/>
            <a:ext cx="6718617" cy="33502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107440" y="1574800"/>
            <a:ext cx="10434319" cy="406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工作台主要由标题栏、菜单栏、工具栏、透视图四部分组成。一个工作台中最重要的部分就是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透视图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下面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分别介绍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工作台几种主要视图的作用：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包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资源管理器视图（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Package Explorer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）：用于显示项目文件的组成结构。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文本编辑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器视图（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Editor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）：用来编写代码的区域。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控制台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Console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）：用于显示程序运行时的输出信息、异常和错误。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大纲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Outline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）：用于显示代码中类的结构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107440" y="1574800"/>
            <a:ext cx="10434319" cy="4064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透视图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透视图（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Perspective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）是比视图更大的一个概念，用于定义工作台窗口中视图的初始设置和布局，目的在于完成特定类型的任务或使用特定类型的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资源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提供了几种常用的透视图，如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透视图、资源透视图、调试透视图、小组同步透视图等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用户可以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通过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Elipse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工具栏中的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透视图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按钮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在不同的透视图之间切换。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995681" y="2082800"/>
            <a:ext cx="4795519" cy="2722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如果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要选择进入某一个透视图，可以在菜单栏中选择【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Open Perspective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Other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】打开其他透视图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39" y="1747202"/>
            <a:ext cx="5216207" cy="392207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35762" y="2336800"/>
            <a:ext cx="4152898" cy="2245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选择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Other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】选项之后，弹出“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Open Perspective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对话框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，选择要打开的视图，如右图。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39" y="1517014"/>
            <a:ext cx="3931285" cy="459930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6360162" y="1879600"/>
            <a:ext cx="4490718" cy="34137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一时刻只能有一个透视图是活动的，该活动的透视图可以控制哪些视图显示在工作台界面上，并控制这些视图的大小和位置，视图在透视图中的设置更改不会影响编辑器的设置。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423158" y="1707475"/>
            <a:ext cx="2834640" cy="3676730"/>
            <a:chOff x="2311398" y="1676344"/>
            <a:chExt cx="2834640" cy="36767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1.6.2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41120" y="1463040"/>
            <a:ext cx="5201920" cy="45313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如果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失误操作了透视图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(Perspective)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，例如，关闭了透视图中的包资源管理器视图，可以通过【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Show View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】选择想要打开的视图，也可以重置透视图。在菜单栏选择【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Window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Reset Perspective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】可以重置透视图，将透视图回复至原始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状态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1" name="图片 1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0" y="1418272"/>
            <a:ext cx="3599815" cy="46066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.1.1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86560" y="1848488"/>
            <a:ext cx="9692640" cy="3465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ME(Java Platform Micro Edition)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小型版，是为开发电子消费产品和嵌入式设备提供的解决方案。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主要用于小型数字电子设备上软件程序的开发。例如，为家用电器增加智能化控制和联网功能，为手机增加新的游戏和通讯录管理功能。此外，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还提供了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HTTP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等高级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Internet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协议，使移动电话能以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Client/Server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方式直接访问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Internet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的全部信息，提供高效率的无线交流。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361440" y="1564640"/>
            <a:ext cx="4968240" cy="4196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．创建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项目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窗口中选择菜单【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File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Project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】，或者在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Package Explorer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视图中单击鼠标右键，选择菜单【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Project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】，弹出一个“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 Java Project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”对话框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797040" y="1188720"/>
            <a:ext cx="4172585" cy="5244147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452880" y="1605280"/>
            <a:ext cx="4856480" cy="4094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Project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name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表示项目的名称，在这里将项目命名为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chapter01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，其余选项保持默认，然后单击【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Finish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】按钮完成项目的创建。完成项目创建之后，在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Package Explorer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视图中便会出现一个名称为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chapter01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项目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797039" y="1960880"/>
            <a:ext cx="3965257" cy="34347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259840" y="1747520"/>
            <a:ext cx="4643120" cy="37185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2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．在项目下创建包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上图中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鼠标右键单击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chapter01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项目下的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src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文件夹，选择【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→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Package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】，会弹出一个“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 Java Package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”对话框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81" y="1324833"/>
            <a:ext cx="4718368" cy="476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96720" y="1747520"/>
            <a:ext cx="4053840" cy="35458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．创建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鼠标右键单击包名（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cn.itcast.chapter01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），选择【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】，会弹出一个“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New Java Class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”对话框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0" y="1237298"/>
            <a:ext cx="464820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96720" y="1747520"/>
            <a:ext cx="4328160" cy="36271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单击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Finish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】按钮，完成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类的创建。类名创建完成之后，在“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cn.itcast.chapter01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”包下就会出现一个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6400800" y="1747520"/>
            <a:ext cx="4394835" cy="3931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96720" y="1442720"/>
            <a:ext cx="7762240" cy="701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创建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好的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文件会在编辑区域自动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打开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53" y="2412682"/>
            <a:ext cx="6016307" cy="336835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96720" y="1381760"/>
            <a:ext cx="7762240" cy="1473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4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．编写程序代码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上图中的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文本编辑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区域完成代码的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编写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，如下图。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51" y="2731133"/>
            <a:ext cx="5894387" cy="34258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96720" y="1513840"/>
            <a:ext cx="4643120" cy="39827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5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．运行程序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上图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，程序编写完成之后，鼠标右键单击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Package Explorer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视图中的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文件，在弹出框中选择【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Run As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→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 Application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】运行程序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电脑萤幕画面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60" y="1259840"/>
            <a:ext cx="5411152" cy="49987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1.6.3 </a:t>
            </a:r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的下载与启动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25600" y="1706880"/>
            <a:ext cx="9804400" cy="1402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也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可以选中要运行的文件，直接单击工具栏上的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按钮运行程序。程序运行完毕后，在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Console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视图中可以看到运行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结果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，如下图。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80" y="3254057"/>
            <a:ext cx="6979920" cy="221202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70662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</a:t>
            </a:r>
            <a:r>
              <a:rPr lang="en-US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Eclipse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中显示代码行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25600" y="1920240"/>
            <a:ext cx="4470400" cy="33832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提供了显示代码行号的功能，使用鼠标右键单击文本编辑器中左侧的空白处，在弹出的窗口中选择【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Show Line Numbers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】，即可显示出行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号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560" y="1493520"/>
            <a:ext cx="5557203" cy="438912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462788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1.1.2 Java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语言的特点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内容占位符 2"/>
          <p:cNvSpPr txBox="1"/>
          <p:nvPr/>
        </p:nvSpPr>
        <p:spPr>
          <a:xfrm>
            <a:off x="1645920" y="1675768"/>
            <a:ext cx="9692640" cy="37903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．简单性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语言是一种相对简单的编程语言，它通过提供最基本的方法完成指定的任务。程序设计者只需理解一些基本的概念，就可以用它编写出适用于各种情况的应用程序。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丢弃了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C++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中很难理解的运算符重载、多重继承等概念；特别是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语言使用引用代替指针，并提供了自动的垃圾回收机制，使程序员不必担忧内存管理。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1.6.4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调试工具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574800" y="1686560"/>
            <a:ext cx="4724400" cy="36677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1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设置断点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在需要调试的代码行前，单击右键，在弹出的对话框中选择“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Toggle Breakpoint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”选项。例如，在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HelloWorld.java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文件的第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6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行代码前设置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断点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/>
          <p:nvPr/>
        </p:nvPicPr>
        <p:blipFill>
          <a:blip r:embed="rId1"/>
          <a:stretch>
            <a:fillRect/>
          </a:stretch>
        </p:blipFill>
        <p:spPr>
          <a:xfrm>
            <a:off x="6563360" y="1432560"/>
            <a:ext cx="5039359" cy="4521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1.6.4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调试工具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595120" y="1849120"/>
            <a:ext cx="4023360" cy="3454400"/>
            <a:chOff x="1595120" y="1849120"/>
            <a:chExt cx="4023360" cy="3454400"/>
          </a:xfrm>
        </p:grpSpPr>
        <p:pic>
          <p:nvPicPr>
            <p:cNvPr id="9" name="图片 8"/>
            <p:cNvPicPr/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0438" y="3162935"/>
              <a:ext cx="194310" cy="194310"/>
            </a:xfrm>
            <a:prstGeom prst="rect">
              <a:avLst/>
            </a:prstGeom>
          </p:spPr>
        </p:pic>
        <p:sp>
          <p:nvSpPr>
            <p:cNvPr id="6" name="内容占位符 2"/>
            <p:cNvSpPr txBox="1"/>
            <p:nvPr/>
          </p:nvSpPr>
          <p:spPr>
            <a:xfrm>
              <a:off x="1595120" y="1849120"/>
              <a:ext cx="4023360" cy="3454400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en-US" altLang="zh-CN" sz="2400" dirty="0" smtClean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2</a:t>
              </a:r>
              <a:r>
                <a:rPr lang="en-US" altLang="zh-CN" sz="2400" dirty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.</a:t>
              </a:r>
              <a:r>
                <a:rPr lang="zh-CN" altLang="zh-CN" sz="2400" dirty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设置</a:t>
              </a:r>
              <a:r>
                <a:rPr lang="en-US" altLang="zh-CN" sz="2400" dirty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Debug</a:t>
              </a:r>
              <a:r>
                <a:rPr lang="zh-CN" altLang="zh-CN" sz="2400" dirty="0">
                  <a:solidFill>
                    <a:srgbClr val="FF0000"/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模式</a:t>
              </a:r>
              <a:endPara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设置断点之后，单击工具栏中“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 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”按钮的下拉菜单，选择【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Debug As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】→【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Java Application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】，进入</a:t>
              </a:r>
              <a:r>
                <a:rPr lang="en-US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Debug</a:t>
              </a:r>
              <a:r>
                <a:rPr lang="zh-CN" altLang="zh-CN" sz="2400" dirty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模式</a:t>
              </a:r>
              <a:r>
                <a:rPr lang="zh-CN" altLang="zh-CN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，</a:t>
              </a:r>
              <a:r>
                <a:rPr lang="zh-CN" altLang="en-US" sz="2400" dirty="0" smtClean="0">
                  <a:solidFill>
                    <a:schemeClr val="bg1">
                      <a:lumMod val="50000"/>
                    </a:schemeClr>
                  </a:solidFill>
                  <a:latin typeface="Lucida Sans Unicode" panose="020B0602030504020204"/>
                  <a:ea typeface="微软雅黑" panose="020B0503020204020204" pitchFamily="34" charset="-122"/>
                  <a:cs typeface="Lucida Sans Unicode" panose="020B0602030504020204"/>
                </a:rPr>
                <a:t>如右图。</a:t>
              </a:r>
              <a:endPara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5963920" y="1493520"/>
            <a:ext cx="5467667" cy="4429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1.6.4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调试工具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087120" y="1158240"/>
            <a:ext cx="10698480" cy="1727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3</a:t>
            </a:r>
            <a:r>
              <a:rPr lang="en-US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运行程序</a:t>
            </a:r>
            <a:endParaRPr lang="zh-CN" altLang="zh-CN" sz="2400" dirty="0">
              <a:solidFill>
                <a:srgbClr val="FF0000"/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程序启动调试运行后，会在设置的断点位置停下来，并且断点行代码底色会高亮显示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，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如右图。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8" name="图片 7" descr="社交网站的手机截图&#10;&#10;描述已自动生成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81" y="2585718"/>
            <a:ext cx="6116319" cy="3703322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1.6.4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调试工具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788160" y="1686560"/>
            <a:ext cx="953008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Dubug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模式的界面由调试区域视图、文本编译器视图、变量区域视图和控制台视图等多个部分组成。文本编译器视图和控制台视图我们已经有所了解，下面介绍一下其他两个视图的作用：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调试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区域视图：又称为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Debug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调试区域视图，用于显示正在调试的代码。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● 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变量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区域视图：又称为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Vsriables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变量区域，用于显示调试过程中变量的值。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altLang="zh-CN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1.6.4 Eclipse</a:t>
            </a:r>
            <a:r>
              <a:rPr lang="zh-CN" altLang="en-US" sz="3200" b="1" dirty="0" smtClean="0">
                <a:solidFill>
                  <a:srgbClr val="1353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调试工具</a:t>
            </a:r>
            <a:endParaRPr lang="zh-CN" altLang="en-US" sz="3200" b="1" kern="1200" dirty="0">
              <a:solidFill>
                <a:srgbClr val="1353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788160" y="1381760"/>
            <a:ext cx="9530080" cy="1249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Eclipse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Debug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模式下定义了很多快捷键用于更方便的调试程序，这些快捷键及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含义</a:t>
            </a:r>
            <a:r>
              <a:rPr lang="zh-CN" altLang="en-US" sz="2400" dirty="0" smtClean="0">
                <a:solidFill>
                  <a:schemeClr val="bg1">
                    <a:lumMod val="50000"/>
                  </a:schemeClr>
                </a:solidFill>
                <a:latin typeface="Lucida Sans Unicode" panose="020B0602030504020204"/>
                <a:ea typeface="微软雅黑" panose="020B0503020204020204" pitchFamily="34" charset="-122"/>
                <a:cs typeface="Lucida Sans Unicode" panose="020B0602030504020204"/>
              </a:rPr>
              <a:t>如下表。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Lucida Sans Unicode" panose="020B0602030504020204"/>
              <a:ea typeface="微软雅黑" panose="020B0503020204020204" pitchFamily="34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448560" y="2670334"/>
          <a:ext cx="8353107" cy="349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3046"/>
                <a:gridCol w="5190061"/>
              </a:tblGrid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快捷键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操作名称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F5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单步跳入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F6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单步跳过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F7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单步返回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F8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继续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Ctrl+Shift+D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显示变量的值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Ctrl+Shift+D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在当前行设置或者去掉断点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437098">
                <a:tc>
                  <a:txBody>
                    <a:bodyPr/>
                    <a:lstStyle/>
                    <a:p>
                      <a:pPr indent="2667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Ctrl+R</a:t>
                      </a:r>
                      <a:endParaRPr lang="zh-CN" sz="18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直接运行所选行（也会跳过断点）</a:t>
                      </a:r>
                      <a:endParaRPr lang="zh-CN" sz="1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多学一招：包的定义与</a:t>
            </a:r>
            <a:r>
              <a:rPr lang="zh-CN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5598160" y="1778000"/>
            <a:ext cx="5598160" cy="34848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为了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便于对硬盘上的文件进行管理，通常会将文件分目录存放。同理，在程序开发中，也需要将编写的类在项目中分目录存放，以便于文件管理。为此，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引入了包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(package)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机制，程序可以通过声明包的方式对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类分目录管理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20" y="1930400"/>
            <a:ext cx="30861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多学一招：包的定义与</a:t>
            </a:r>
            <a:r>
              <a:rPr lang="zh-CN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76400" y="1788160"/>
            <a:ext cx="9743440" cy="3139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中的包是专门用来存放类的，通常功能相同的类存放在同一个包中。包通过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package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关键字声明，示例代码如下：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package cn.itcast.chapter01; // </a:t>
            </a:r>
            <a:r>
              <a:rPr lang="zh-CN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使用</a:t>
            </a:r>
            <a:r>
              <a:rPr lang="en-US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package</a:t>
            </a:r>
            <a:r>
              <a:rPr lang="zh-CN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关键字声明包</a:t>
            </a:r>
            <a:endParaRPr lang="zh-CN" altLang="zh-CN" sz="24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public class Example01{…}</a:t>
            </a:r>
            <a:endParaRPr lang="zh-CN" altLang="zh-CN" sz="2400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需要注意的是，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包的声明只能位于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源文件的第一行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多学一招：包的定义与</a:t>
            </a:r>
            <a:r>
              <a:rPr lang="zh-CN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76400" y="1788160"/>
            <a:ext cx="9743440" cy="35356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在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开发时，一个项目中可能会使用很多包，当一个包中的类需要调用另一个包中的类时，需要使用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关键字引入需要的类。使用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关键字可以在程序中导入某个指定包下的类，这样就不必在每次用到该类时都书写完整类名，简化了代码量。使用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关键字导入某个包中的类的具体格式如下所示：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 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.</a:t>
            </a:r>
            <a:r>
              <a:rPr lang="zh-CN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类名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;</a:t>
            </a:r>
            <a:endParaRPr lang="zh-CN" altLang="zh-CN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多学一招：包的定义与</a:t>
            </a:r>
            <a:r>
              <a:rPr lang="zh-CN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6096000" y="2153920"/>
            <a:ext cx="4470400" cy="284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通常出现在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package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语句之后，类定义之前。如果需要用到一个包中的多个类，则可以使用“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import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包名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.*; 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”导入该包下所有类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423158" y="1707475"/>
            <a:ext cx="2834640" cy="3676730"/>
            <a:chOff x="2311398" y="1676344"/>
            <a:chExt cx="2834640" cy="367673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398" y="1676344"/>
              <a:ext cx="2834640" cy="3676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内容占位符 2"/>
            <p:cNvSpPr txBox="1"/>
            <p:nvPr/>
          </p:nvSpPr>
          <p:spPr>
            <a:xfrm>
              <a:off x="2941318" y="2734203"/>
              <a:ext cx="1762762" cy="647773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lnSpc>
                  <a:spcPct val="150000"/>
                </a:lnSpc>
                <a:spcBef>
                  <a:spcPct val="0"/>
                </a:spcBef>
                <a:buNone/>
                <a:defRPr/>
              </a:pP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注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意</a:t>
              </a:r>
              <a:endPara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1"/>
          <p:cNvSpPr txBox="1"/>
          <p:nvPr/>
        </p:nvSpPr>
        <p:spPr>
          <a:xfrm>
            <a:off x="2311398" y="501700"/>
            <a:ext cx="5674362" cy="58477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  <a:sym typeface="Wingdings" panose="05000000000000000000"/>
              </a:rPr>
              <a:t></a:t>
            </a:r>
            <a:r>
              <a:rPr lang="zh-CN" altLang="zh-CN" sz="3200" b="1" dirty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多学一招：包的定义与</a:t>
            </a:r>
            <a:r>
              <a:rPr lang="zh-CN" altLang="zh-CN" sz="3200" b="1" dirty="0" smtClean="0">
                <a:solidFill>
                  <a:srgbClr val="1353A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使用</a:t>
            </a:r>
            <a:endParaRPr lang="zh-CN" altLang="zh-CN" sz="3200" b="1" dirty="0">
              <a:solidFill>
                <a:srgbClr val="1353A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6" name="内容占位符 2"/>
          <p:cNvSpPr txBox="1"/>
          <p:nvPr/>
        </p:nvSpPr>
        <p:spPr>
          <a:xfrm>
            <a:off x="1656080" y="1564640"/>
            <a:ext cx="9966960" cy="42570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JDK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中，不同功能的类都放在不同的包中，其中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的核心类主要放在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包及其子包下，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扩展的大部分类都放在</a:t>
            </a:r>
            <a:r>
              <a:rPr lang="en-US" altLang="zh-CN" sz="2400" dirty="0" err="1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javax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包及其子包下</a:t>
            </a:r>
            <a:r>
              <a:rPr lang="zh-CN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。</a:t>
            </a:r>
            <a:endParaRPr lang="en-US" altLang="zh-CN" sz="2400" dirty="0" smtClean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语言中的常用包。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● 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java.util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: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包含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中大量工具类、集合类等，如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Arrays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List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、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Set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等。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 java.net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: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包含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网络编程相关的类和接口。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 java.io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: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包含了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输入、输出有关的类和接口。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●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 </a:t>
            </a:r>
            <a:r>
              <a:rPr lang="en-US" altLang="zh-CN" sz="2400" dirty="0" err="1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java.awt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: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包含用于构建图形界面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(GUI)</a:t>
            </a:r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Lucida Sans Unicode" panose="020B0602030504020204"/>
              </a:rPr>
              <a:t>的相关类和接口。</a:t>
            </a:r>
            <a:endParaRPr lang="zh-CN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Lucida Sans Unicode" panose="020B060203050402020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0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1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7 本章小结"/>
</p:tagLst>
</file>

<file path=ppt/tags/tag11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传智播客.黑马程序员"/>
</p:tagLst>
</file>

<file path=ppt/tags/tag118.xml><?xml version="1.0" encoding="utf-8"?>
<p:tagLst xmlns:p="http://schemas.openxmlformats.org/presentationml/2006/main">
  <p:tag name="ISPRING_UUID" val="{8D62E317-9EB8-4EE3-A0B2-DEA7D8D8667A}"/>
  <p:tag name="ISPRING_RESOURCE_FOLDER" val="F:\7、计算机组装与维护\5、资源\2.PPT\ppt\第1章 认识计算机 教学PPT_薛蒙蒙_0827_1\"/>
  <p:tag name="ISPRING_RESOURCE_FOLDER_STATIC" val="F:\7、计算机组装与维护\5、资源\2.PPT\ppt\第1章 认识计算机 教学PPT_薛蒙蒙_0827_1\"/>
  <p:tag name="ISPRING_PRESENTATION_PATH" val="F:\7、计算机组装与维护\5、资源\2.PPT\ppt\第1章 认识计算机 教学PPT_薛蒙蒙_0827.pptx"/>
  <p:tag name="ISPRING_PROJECT_FOLDER_UPDATED" val="1"/>
  <p:tag name="ISPRING_PLAYERS_CUSTOMIZATION" val="UEsDBBQAAgAIAO9xSE3/6EwIKgQAAHYOAAAdAAAAdW5pdmVyc2FsL2NvbW1vbl9tZXNzYWdlcy5sbmetV1uP00YUfkfiP4wsUbUPXaASCKnZoEk8m1g4drAne+lF1mw8BAvHs7WdwPYJVS1i+wIStKItLVppu1upNK2QWlFW5ddsnOVf9NhOIAm0tnd5sJSx8n3n9p3jM6WLN7ou6nM/cIS3KJ1dOCMh7rWF7XidRalFl96/IKEgZJ7NXOHxRckTErpYPnmi5DKv02MdDr9PnkCo1OVBAMegHJ9enZFjL0rNilXVG02srVmqXtOtilKTylXR3WDeJlJFR3ziv/vB+Qs3zp47/17p9BiZh8hsYFWdpUIJ07kzOYg0auiqBWxEtTSySqXyO53ww/mnGI/eoqqiEak83NkbPXtyuHdr+MPzYhRNgyyDKy6Yn3syeVqGQTRqmaoiE0sxLU2nScJUQokslaMHvw/v7o7290b7vx08/frg6c3o8Xb0553DvduHgz+G/3yTZUA28Iqi1Syq66ppEU2evJHKo/170Y+PRvf3R4/vF6QxsEkM8O7e7ovvdo6AtRIRpPBo62b0cKsYSV2p1VV4aOzFi18fHDwbFCNoEg0SkB13g5gmrhGroq9CaUAjd3eLQPRLYGV7cDjYKYJaI2ZS+SyMhpeVGqaKrsXKMYhJDaWayGZN9FCbeUh47iZi7Tbg0IbP+47oBfCm7/Dr3EaB69g8KGbFJJdbIFgFq6mVq6zPUSgSyjEhcjwUXuWo4/Q5uODb3M+yAQ1UJXJcnsst5SNrCSsqkS2ol6yvWDRp9NgY8znyRIiY64o4ALDL7D7z2hyt8zbrBRxtwt9sx07+tsEg7NiTz3rO54iFqX/o1LjZNJmsnlo4nmsKVWFyrDDfg/FbkGqm1V8PttsLINIw5N2NMCuKqUwsvBUvjhtXE5vmfwaVpy7HjGjOftFwTJA4MeCrBy1fcUR+BGmAPqQy6TLHzY9StCUw1PR5wL2Q+0jxrhSwqeljAk2go3IsQ+ZnXFiGihTAr5CKqdA4x3w9cEKehUwKldb7zRppw4Lg8pC/0sk6vyKg/13O+lBEeO8EqXAWjmCskCAmkzUegdNzesyigUMdFsI6hsAl1+lC/HYOzlaDTDKYjteZTLzxyz/6/ssiH///M5L6bvCg1+UT2SRBZJGaBBvVulXFWpWA1Id3vo3+up0TBFKNfVKpaam4EsOjJ9vw9Y+++CV69HO09RwCHN76ajj4Oydhun/JZAkD6ThzOaHzjqT2YSf66WEhBmi+eOSQl0wfayLkwadZJBRXZnHJIQ9qvLFOcEX21qTs46xhSnG13gBlmIkQRM9vZ68D0wwNbFyC5k9WKqncYP41mBxUCLcQSxJ3PL3CYtaPtLhPExxvAMdRU6VpYVlOrjZwqXGd9rX0w2Ujloyw+I7jwh0nL1m1jjWYLnN83HbCgoTJQJ80O7Rdep4oLd7XXpvvL09BckMsnZ66MP4LUEsDBBQAAgAIAO9xSE2LtzoSDwQAANwPAAAnAAAAdW5pdmVyc2FsL2ZsYXNoX3B1Ymxpc2hpbmdfc2V0dGluZ3MueG1s5VdRaxtHEH7Xr1iupG/RyYldO+5JwdgSEZVl17rShFLM6m6s23pv93q7J0V5CiEJTV8aKIWShhZDavehdUugkNY0P6ZEkn9G53S2LFlyenJISSjiEDf7zbczs7Pf3lpXb/qcNCFUTIq8MZPNGQSEI10mGnnjI7t0ccEgSlPhUi4F5A0hDXK1kLGCqM6Z8mqgNUIVQRqhFgOdNzytg0XTbLVaWaaCMB6VPNLIr7KO9M0gBAVCQ2gGnLbxT7cDUEYhkyHESkyr0o04EOZiCILF0VFe4lR5hpnA6tTZboQyEu6y5DIkYaOeN95ZWIp/x5iEaoX5IOLkVAGNsVkvUtdlcTyU19gtIB6whoeBz88apMVc7eWNy7lLMQ3CzXGaPnmSBI1pliVmI/QRvw+aulTT5DWZUMNNrY4NicltC+ozx8YREhcgb6zYm7VKeaW4WV2zi7XNa/ZqJYlhCie7eN2ewsku25XiNPi09NdurBc3KuXqB5v22lrFLq+feGFFRwpimaMVs7CyMgodGBTM0l7k1wVlHLvtVBkVaOxXTsMG2LLEcBW3KFdgkM8CaHwYUc50G9s6h229DRAsqQAcvREvW97QYQTGCV1CiIHhWg56Yu7KoCfmF0ZSN5PZT9KaGKVFtaaOh82Dtn5oljlsOoZtSTGSWvxO6pK7g4TAr4NbpT4M7YnaNhMlRM4YZAsXgWOqSyGj3CBMY+rOwFlFdaWZ7u/C0jCSIBfudiCrtbFSOB4N1UjFB1WPG98pfFKVGtSnSSkS01nQ7re/dh7u9g72ege/vHj25Ytnt7s/7/Qe3e3+/tXh3heH+791/vomDc8NGRE/UpqgkgQcNBDtAfk8YrdIHbZkCIQDbaLmoJ0pojhzITsVcUCVOiGlOuEgF5IdUK6uFK9fIFoS6japcKYkx6UHP9Cvg59i7kLiFJzLFrhDFFgZh0YKSBthLnP7sDRpZs+9sudZVocKIgVvE+rg5lcEJbbJZKTQ0mQQp9QPUaXl82gT4irEzkeuhIl+zg3cPzhZ6EKYhi03c+ny7Nx78wtXFrPm37d3L77U6UgQ1zmNZ0sUcflMxU3ndUp3/8XpJeo75luSoR93pTs26eQT5Uj5xrXBMmPNmixhfaV9ExWs+8OP3QfPewdfd79/nKrZn+50Hz/o3vnpyPHR3c79e539P9L4dp7s9f58erh3v/Pd8zT4fv3TAN/l+v3TTyq/BmJPPSl3fKp8H+6mgfV29g/3n6RBboCKfCDrQ59eadw+pqHAA+GtgFbx7Gr0MyN4enHmM9yZb4VEnaUWr65u/4lCvdJHViJvr0ehzrWwb7yo/18qlrwNbjojVxvLnHiJjEd8JpiPdYw/WgY3z8LcbA4vSxOHMhlkG72RFzL/AFBLAwQUAAIACADvcUhNBOcD0bYCAABTCgAAIQAAAHVuaXZlcnNhbC9mbGFzaF9za2luX3NldHRpbmdzLnhtbJVWbU/bMBD+vl9Rdd8Jey2TTCUonYTEBhqI705yTaw6dmQ7Zf338yux26TNekKq757Hd763guSWsOWH2QwVnHLxDEoRVkmjCboZKa/neacUZxcFZwqYumBcNJjOlx9/2g/KLPIci+9ATOVscAG9m4X9TKF4H98WRsYIBW9azPYPvOIXOS62leAdK8+GVu9bEJSwrUZe/lis1qMOKJHqXkGTxLS+MjKN0gqQEkxI39dGzrIozoEGT5f2M5HTuzr9+gPajkiiLO3mk5ExWosrSJN8dWNkHM/07WlVFkZOExT8VRr65bORUSjFexDp5XdfjYwyeNu1/9MjreCVSWjKOV3Edw7luNTjZ6K6NHKWYB5kHJ2tgk+PfetdBPJf47lHZlwFp08mrwcLwRQ9p7BUogOUhZOzyZq/PXZKzwcsN5hKDYhVPehJB/2EOxmuSXU97g+8EVZGIK/oEa+cdg2sXLyx09TQE1arW7srYuy7LopQwM4roxB7ZY/8rfN6hIyUPfKZkhIeGd0fwQ8tjhNqfIt9NU+nX1uBYX0MCQunYDWeHszkysi1VwRMw0tYShPOC2nAlA1lVudCyo5iQgzvSIUV4eyXweV7+xiJsgODb7XhxkKKKApD/WZj1Fs6rpc9p+3orWk/ul+F/nHuPFN6iV/PsVK4qBv9qyTnM8/TU6ITM8+GGWZNajiIe7bhEcf6HiM1WGxBvHBOp7phXIGcej13szUGR1mUA5QNZxn5S4bSz7omB7HWVSMQ2ibVOVxNqprqP/VK4A3KlDBidExV6+sYJu9dGSl8CwAWRR161h2cpemoIhR2QL01UtgHj70MSd2jY+12ox5go+KG85pJHekXRd8pMS41DBBedVzDDGc5v4QVzqV9WTL3YQf3g59s5bDLTOvF3p3Ct1Jys7Yfp1ArzT+T/wBQSwMEFAACAAgA73FITaPtv2riAwAA7Q4AACYAAAB1bml2ZXJzYWwvaHRtbF9wdWJsaXNoaW5nX3NldHRpbmdzLnhtbN1X328bRRB+91+xOlTe6kv6g6Th7CpKHMXCdUJyiFYIReu7sW/p3u71ds+u+1ShUlFeqISQUKlAkUrCAwRUCakQ0T8G1Xb+DGZ9jhPHSTgHaNXKOlk7N/PtfLOz3946V2+HnDQhVkyKgjWdn7IICE/6TDQK1gfu0vlZiyhNhU+5FFCwhLTI1WLOiZIaZypYB63RVRGEEWou0gUr0Dqas+1Wq5VnKorNW8kTjfgq78nQjmJQIDTEdsRpG/90OwJlFXM5QpzUdE36CQfCfExBMJMd5cs65JadetWod7MRy0T4C5LLmMSNWsF6a3be/PZ9UqRFFoIw3FQRjcas56jvM5MO5evsDpAAWCPAvGcuWaTFfB0UrItTFwwMutvjMH3wlAM1MAsSyQg9wA9BU59qmg7TCTXc1mrfkJr8tqAh81x8Qwz/grXobqxXyouljeqKW1rfWHavVdIcJghyS9fdCYLcslspTeKfFX75xmpprVKuvrfhrqxU3PLqQRRWdKQgjj1aMQcrK5PYg2HBHB0kYU1QxrHZjpRRgcZ25TRugCuXGK5inXIFFvkkgsb7CeVMt7Grp7CrbwJE8yoCT6+ZZStYOk7AOoBLATExXMthT1y+MuyJmdkR6nY6+wGtY7N0qNbUC7B50NZPzbEPm/bd6lKMUDNjUpPcHxKqY5U5cpmPGeUWYRq5ecO32lRALzGO9Tex0/m60GPkvIDGaqSGwzqaVvaKH1WlBvVxSi41neTa/eaXzsOt3u52b/fnF8++ePHsbvenzd6je93fvtzb/nxv59fOn19nwbkhExImShOUhoiDBqIDILcSdofUoC5jIBxoE0UE7UwRxZkP+YmAI6rUASjVKQY5l/Z0ubpYun6OaEmo36TCmxAcFxPCSP8f+BS5C4lTcC5b4B+CwMp4NFFA2ujmM7/vloVm/swre5Zl9aggUvA2oR5uZ0VQNJtMJgotTQaGUj9FlRUvoE0wVTDBg1DCRJ9zAw8JnCz2Ic6CNjV94eKly+/MzF6Zy9t/3d06f2rQQOJWOTWzpRq3cKKGZos6oqT/EHSKno7FLsk4NF3pj016/Bkx0LJxbXBsoyTHi1JfO1+OJnW//6H74Hlv96vud48zte/Tze7jB91PfxwEPrrXuf9ZZ+f3LLGdJ9u9P57ubd/vfPs8i3+/olkc3+b63aNPprgG+h55Mu7hTHwfbmVx623u7O08yeK5BioJgawe+jzKEvYhjQVK/GvhWsXTqNFnRvA84ixkuNdeC9E5af//e716KZpz+odQqkj/keacaalevfC+sTVIR8Mbw8gVwbGPvYzl0D56RS3m/gZQSwMEFAACAAgA73FITQ/kWSCZAQAAHQYAAB8AAAB1bml2ZXJzYWwvaHRtbF9za2luX3NldHRpbmdzLmpzjZRNb8IwDIbv/AqUXSfEPrvthgaTJnGYNG7TDmkxpSJNoiR0MMR/Xx2+mtYdxJfm7dPXsStn0+mWiyWs+9Ld+Ge//wj3XgPUnFnCdaiLFj1HnVmRTWGS5SAyCayGFIdPj/L2RFDGTHrTeP2JtrbixxS+mXFhq7gmLAyhWUIrCO2HSrKixN+gtH1Zu5IqfY6XzinZS5R0IF1PKpNzz7CrN7+qFdZgVYA5g854AoFp5FcbeXJ8iDCqXKJyzeV6rFLVi3mySI1aymlb/vlagyn/+GIH9J+j11FgJzLr3h3k9cSjJ4x2UhuwFvZ5H0cYJCx4DKLi2/frHzQwbhZUo4vMZu5AD24wqrTmKTS69DTACDFZejW6GWE0OQcrtyPubjECQvA1mIbV8B4jAJVe6gt+oDYqxY400GbPj6hQfJrJdJ+6j0FyeFi0beveqVB//CELRkjVRmhOjGnednNcMPaOHFxbyzqmZl5QoqRERSTWFFiQp3H1awT3X13GnePJPC9vh/JqLNvAzQLMRClRHv/73EGLo7jL1dn+AVBLAwQUAAIACADvcUhN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73FITZQTsyJpAAAAbgAAABwAAAB1bml2ZXJzYWwvbG9jYWxfc2V0dGluZ3MueG1sDcwxDoMwDEDRnVNY3int1oHAxlaW0gNYxEWRHBuRgOD2ZPvD02/7MwocvKVg6vD1eCKwzuaDLg5/01C/EVIm9SSm7FANoe+qVmwm+XLOBSZYhS7eJo4lMo8Uixx2EajhU17/wB6brroBUEsDBBQAAgAIAKBhr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9xSE0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73FITe7Vv9acGQAA8D4AABcAAAB1bml2ZXJzYWwvdW5pdmVyc2FsLnBuZ+17f1jSV/83u9ty3/XDWpmYP7idrZqWjlxaqdBWd9ZaulrmSoWSlJoikYkoArU2TUSpNXOulO3b7myZUlhCIlArwCSlckWEQvFJzQDxYwrIzwdsV652X89zPc9138/1XNfjHwrnfT6f9+v1fp/zfp/30XNKP0+In/HO/HcgEMiMDevXboFA3hRBIH8zvz3VLcmq6z/v/ngjd0v8J5DGzoABd+NN7MebPoZALjKn2Xe95W7/177123MhkJnXPT9vSPFnd0MgiG83rP14Kwll6MGVNfRvd4GtC9EHI1YPlX49Dyx9Ur2+6JdroermS2+93/y2eA/8k/X/WHp59pJrX72J33Lx8xnid3E/euFwDVc+Vt1YuO2+i/aZ2Y+durJvBbZReTwgt1Hui9DfPH85s+OWOjeTjb7/WdAKXKHhsiIB7XiWnIh2DldFFD2ehnZTgxy8Lznhw9+mT1GpA0ROg8a5VAD3yLvfv5hbHi5hV6GpKwXvjUv+cTE/jYFmi5yFhR6rIDxZurnw70LfZfxZnuYg54EgiDR4pf/utDfczUfhZT26Q/q/ebq+PARO82Bl+InGmyf+J809vRvR1rsDvVVoBMWm0iA2bDn1FmHhDeXRGr9ISYT7gYeWfpqzv0vHFlGNwewFDjQh6obfsZpAH8DX3Yuze3oFJVe+GzFpGW2dFXSP8oNRC/ZuIxK3Mjw2Xwre0MRpOp1ud3P7acaGHytfvrv+7nm9/ix0nMaa7zIzsPFii9vU1f7ffRQWExP6Av7oL9uVys1wqtvI28ULOtonIf7jEKeflUerVwiG28Pq3PNxbMTochqvpmuzYoQSIEsQ+hLxrJXpsjC76tnCwkLHqMIoWHf3U7GCWFQuVRQmvYTc7COffuwStYk9OgHQbnm/Jn5cyYmkDPt3nSHjJGTnllE39B8bZ52R5Cf65Xmbx8yrnHMM9N2C3R7SO7cnSSJ+pWnGOvMT5AibfiDRNZKoGfn9i8SaWvLgFbLiB+zEY/muUbQrr1B/UZrARFj3PPOwNaY1db5UukWj9UPDc8Rto1fklEEtKx5OFzeJtJw6FtWqzoqQ/+nB9KFzkgbDCtNlNsWgzno+btqSercdo4bSRbU8ywmpIVJoEj/Nq8TSxgPry22V4MZnKYwd4HUDNq23cMJaa6aH4sGws25rKf5Ieb21WeqLIj3WrqKZ82n5xuUFf3qWWAMjubRlEWoyrnbCMepyQpiwgWCbfgHK13pppRnBjclxa25N8DWm3y589mudOuBK6D1I5kuXDOTMRarCah3Lb3A/QZi7c+ukQWT9p1N+mNDMTyuyAURIWVUTy5Ux8d5g9NQLsmL2vx6Pgdhlnll34XwoUHUgaML6VcwJN/3L4S4c661KZAutzwS07y6lg8uD0Lqkl3N43T1/fCvB2hctKgDPz9q56bXu/+ejCHM/iy0gWstElrIuo3PQWEt1KGiOkWmioWlXA33RMnB5IFoFLkdMYJ8tBMW+id5I+9DAzyVBf5vngwbAy6gJ7VvjnBZg4HDGzqWvigvu+54qsexgT5A9x/G6efXHcy9Jlp/Tv7HswplzExEYSj4YQH1aQj0izhAZzzf8Kajbg/5eAo1HFQ68P2/0yfHEM3/t9gIUDxno/l8npZPSSem/W5qzjOqJc1+OzOTsRTt7cbVU60B0hApN6wuBja23WmU3KJSna2AtpDGOjd8pjYy1D13HC3sMBtpYFW3sN+do2taJ3JaknPJkp32H6g6om8Oy3BCzTiJtTciNEZqy9AsP55++k1dyflYGW/TZdBRADeeLLF82WsHpKlW2F9vgCCzgc/9F6Fcw0O5F13XA2p4s3A/qkuJrnskfEGPp2PWOTqO9U7zvo9qk5ZLTln4eKnVR+2BM45wqaQZIlOjMmN9JlG5sK5WMBDiktNQodRVoDc7xx+e3Ghp80UXgiFJONWlX2bh8gdpkEBx/NYHt/5DaYGizLK+9eBmWF3qHOPJfmM/pWgUpjbEueOo/oRUoyui9MtsRfAqjCsgjuDan0siw4Kl18Hbxaq7jfjvBsZhaboOFJB2RSOfIs8tsZSomdzliMDgHmcMPvKLt5VFby3mdboYL1VyeHGwhrfS/n5Pyp0KmMm71TAn7cs8TLBUXX1O9J3bjV1DMlrkiyQqfcvhiyWlomUTVNrVJAD0vUQWu2d56qhwNCvG0ecmMLwGgdPNXtO1QV2w20ktVxTVHo2DGxLmiCpXR2F+z5U/JPMP76GEwC2d8YqkUIBiy9CX0O3taqbFNoVMbSA7igvlcZRk+j4FNK8ceKP/5A39RM3uairkoyybM4CqFrRQVMArKtwNRxl9eS/YMdJYulooTZ8C/Kn8ju7tvGbxQHClNf7OM1ilhQ6XNSN9sG8jQ3crGN1HGOKCOwzTWbPsrL3OunX5tr02eco91kaCkBtAJoVPZoBxcehS+Ryy7A60qBnHfYm7T8QUMbLlYprQsFzbsj41ZUswBnUyWf5SwY5maCT6/3qxdBfhlgsM8SjfaFCnSOvyM6NR5OC9e/qf/wuO77XTsLpzIBy45I6tVbo0D9qbO42pmfgafKX76EV1XDg+V/GpAeoNORvqe+UZ0a49B7pqvYCqYOsmR5Y0wfPQg5vsZ6ODiehIZfgCHhMGJYh0wbNABFCisy+Qg1yX9NWI2SSIGG//qxEhqTd2kdFI6Kf2/IE23p6chraeRPzqFTc1/6nv2uASWAFswJauUPfpnMSiFJcIW/0Us9kWP6CO+TH1tZwrXhaHH2gfGV9Wf/Hiq8R0u9j+xLwgYYDufsb88dWnpS4UrtjBCIgQj75YVDt9cZHQkbNRMgK34zp1pJREG2UuUit32HSfBjbaJBTHET3Q/035X+NJMYL07U/qJLkVMqvn/SE2gn0gIluNPIZ5Xy0/VkrSl0+RIl12wMdxYja1dKTBSjDGObrmj+9t4GGVE/b4RBVLR/Y4HKCRVoAcqmMbwqolJetNyuTkEUBz2RpDg1DibvskXUCRJakuCCp+mf0hXfUNaKbmQ30RCNkZuxbFh1xVc4WhDWZXZ8cjb+UhQNZj5MkAkx9zhzB+0+Ey5HcKM3W9kCRXZ+lIsXZynVeBUjz8o/gXOMLA2+3D5eg5oNagqPs7pzmyNfahO5GXb6TY/ebZ/iMJkhTtxmkESmdBj6MfYhHi25sqrtveMYKnitw9UYhPF7gqiEDQwbW6e2OPiXngUjuUTFV52bWk4WU5WP+876BPBVEjzEKO/JqZ1L5TU8UQkSmsNL3uueTa31HZEhTWSGVsJShJa2wtPL9dJ3SXN5lR8N7pbARWlry6rktqgXD8jpv/V4SAeB8MkNVCySS5pp1/7irEW/rbYICHNnfKQ+BP95w8a54gkOO3wZgaWQIMvxqGRkguLc/zN0fMxW1MX5US3ZPPKDn1lW1pN4MN5GUCySRhPQNtsKhQ361VPxqyilgf3h15P3hZ7OnTdf0OPpj+iV5klDz5adwan1AFRKnQ8wAKov+1pdVDgB8R7ltf6Ra1rNoxKHVg8phvdikCpdaiXSYqw4EUND59ajn+r9VOCQ1+iYuJ9uplbVJK2j+hVgEGs42o+8Tt8z1SNVkmQ0siW9AP+GdfvCXkJrSwCS6VjmsMQXoSxZgLNZnY0fv/qBNJVoAGVNX09fRcWWpURch96RhJ59r+hjZKDzS7TTUMGkDIL6F089Z88pkMHVO/APGjJts83R+bM4colbFKK6uOwxmiE2mHxEdtWFfMsUC5GZaIwzHjk93lLXo0XRaAo/XbpY2wEnbC3tTVi6k9Qajr0Hfg7OFHG/ukogtKp+gDDmM9VIXKzbFYSGegvMmhKDEjpCh88rbXBoPIXq5RCNsFGSmtNBKygjgQDFGCU+fCO6Xk2bpfgtbn2xEud1fFvCGrVJvfkosV25yt190R/ieVmV/R1GarCxf/59XCKWUZNi8rGofH2Fv7EEhW/zL0nagEUp5mIQnh2Obag/JiOo4hnWX+vC0fB1GaheexEW99rz5+R238U2O3P5ejW2KlsS7+5tT/ON6Ie+1r8GkBd6aLaFXGWR4d9RTNV8M8c7a9aEgOnirkxOVL2UDm+CNDuH31tBePGUSl9kayVccNtIb4R8RrrfS4D3fGaO+6AYbZrJqUOoy98+nNJOPU2hYEijBGnfyF6LdbcewDYDhiyKay4wSAfbNGPbrbDYBj3xuDrX/P/4qq9hslFZVLNf17NFgb6vA7mfAwbfLWCm/yX0iTEJMQkxCTEJMQkxCTEJMQkxCTEJMQkxCTEJMQkxCTEJMQkxP8uhMXEFVGMjxsWCAQrQib+UBdBGdhYZ6Sa+eagvk/vunywa07NfkmlPVcel+85jT8Y1135S5e4ehZ2DTHzFvR/fTT+/7AZN6RxOTSLxmXH/g36AueLUAW9lV11SMdAVzzSeqfLCzF0qOu6N7I7oRUNOsU2PyPeRPC8I8BFH9GDrrS5sI2WJ4uQBQ0d7zX6c/24crXJLZPhBqMVQSKhc5TNog5UUT+gYPl0c7TaqAc8NwgKCx9/6/sQMdBHLe14D9GpBzR0XffluL4WrdkayirTtZgsoyCTFkvx4peZY2yknGeeA2Xf6jkClmuMhaSMydBUlc5lwrtMIymi0RTfILL+Ijet01BgUmI19m7k6O9f4K9k22zvKlSoZh8RFijU2PuiNfuVJEcSDR1hi9yPHMQQBd7UocO90oIvVK4duUhnb96IsiZN7e0e53mJ6VdgNKxoGtVopkY4ArLFeRxV40Kq3Gie80NjHLXnXiXcY8yVUuhsodEmNKZ/3hauIQ9d89KYWqCd2lH4pW9glkMwniWPFpcTXzSIGaHLxzwHyEUrD4qvfkSN+I1pb2OmrkqVGLQKHi4VnzqPFp7+OV0mkalUmRxkiBlAnNOJpfPxSOcSaa9K1RPBdTDukFTJKwP4rTD3bF3qvD4cwoz9zikgJyn7d4XxO85pzU4q4sqjh0CyKaHHRynN3cp4C/7JDTZ84W6Fkv54gf9CbTVCdS1YfT9JHRTtyzIbjs6VF9KvhaHU3mvhByTGpNaAw72WOH9AyUPZC6DyNxnwvbYlDZ5D+Ylelx67acUbQxDF4P48geUHKatfNV+kLsUyUL0v/abZfsxBIWe8INSula82Faz4zZJ322K6UF+RBK/N9mLISH2KmEXURJMoH/6umG3bvAwVJG+nH/qKkQh/r1z3DdgfXPxPRxNPy6rXqGRORoCASVrpPNXZGL3ugkE3yFUVNd+bZT7WY95WZZ4CgfBS7bfq9MaH9TKEb4oSt20es2FQIXcto/bchr7HkTVrq5ersOrd6fv85OFaU4YoH2N/6P0xOExd/Q5gvU46qRzFAnczaOtyCmHJArXewS/V68Co3WZBZU+f+2MGBHJLzG2pkcnHHsoQMA+Cr8b5AyW8UWbJW4M50hauesj0ToGTbvQWs/O3mcjmnAq0UuUtYdfLBsluJ2Q4HsOcuwod9W2D/hDIDzFVsGe1N8cVdV5bhBy7OfKcEChh+89fs5aonKVpJyrz0i101uXvHecX5SQX6bTEfd3OW2ySw3JfcsFRjU4hOEDc4V322EZSDyllzWik6BwyJFrArEcZe4JEVJeZ5hr5NqLo8Yj9uRwWVMuxqdtzjucdfxw2bsrvtQV91SNGRf97tlPZGdyVviyXvb9LfjNJkAUohPUo4hz3rPki2U+U/mA+MiQ7YmoleFhS4lh8zXBEnstYDZgXUiMkV32ALXbhjRUrp7bDi8VszIKH6oXqTuJW+rW95JMOyOXl7vB6gtDKe/PUVflZdmuHxt7RpRCaLpPRBo1O7rLLu3Sd4w7O1Nxx8/P4hdeNc7GUxq/1zzluv6feYJWftLNGy9HRc9f8BvUJb3KdaNpVxAfUegPBdaN/lbDhQ8bFrNR5h7t4S2pxy1EixyEzBuqvUDnV5T+HomCibdfdFLFsb/d8VfdBf28cFm6d0r0pA80MnnnBc9FEnWwd0Pbqq9GJiLEn4gzQ+gx9REnBZ3CV5odZ7LTp+5V57FA+HgJ5tB9squGIUljHX1A71f2kn+YnOphSRYkrhrasuxfZqFUFcymDuayNXuf0Qq5J4X2adPI09GrOMLqGY5sKgewHI90akjVr7VKHfnRN3timHH9mSAXiRBsi2jMNOu6M33/ISTONQuXa+eKh79OwvPOOnSd6zPdNLWs+qt3bTGFpU+B4HXoHBHLVXASWoT9zJVB+d6c/vGgM1myuEmuM0vzK3S5Q0II7Ip0Grgh2hjidHOgNbTMIuwsY9BEiuv55U2XPmXdhmNhjjzhmbFEQRxrXpJJkgGDmmp3dCxGJAOG+Yx4tkyNPdK+H3S16HSH2ZNjM7q9202HfiJY6M971IhDbMs2CyyLqA1gbyODwmCeLbBiixk1K1cN28TGxOQ+o2A2MCIBD0s9iBmuNls32FkrA5z1RN/IAguwp22Vla1qzGajTPDUurqIt54tSM7noFkgVD3Epeh9Y/2JEseH2cj6uaOY6GyxtDsxlKRKrjugymZoKOjJS2V+X/sJPKx46y0KaHL4bLrl872wjatxuXEb4Eubw3TYeZSS+3tilmH24g7inVOqtEsnwsEQGNqR8NpaoghY1T7ltQv4mZauuLXECVMYeoDl+N4vVoI+KBC9KpLHFjSChQgYA5bQgGDYVz9jZpKrYTCiaCSgsp8plUtcd2twIDXv2EpvdXWh8S3MoaHFx1qenfUUrU8AW3hL+jCGiUgEsninTDweHM9dEUgMzFNPG59aVc7qAu0qKO2nhqxwU6yoJ8A0UxQH3zj3dYareuIuogueILU202FlTNs89fFsP70jKGOeV7AMjezziJgULue8EqnuiENGYv5fJlc5hEhmTqkLw9QvHh63yyK4w6vOgwqc/d5UgRty/kPbHXJLLpqFZb7LsN8t00Gs7w22FAR21Y8uzWdtOpgWNJ4hcH0D0jZ41g6hsuj4+ZdWDU2CW1db8Z/V0aS/45S5GGKCMxzylY8NxrJ99aFzYlFv6ZoLA8LTJYRLyElLzp68Do7Q4sYohY7YhkO7hyMwZhm/lzoge61avtVffRCB9AEXnxgjBAWs1a6y67FDYCbmsSI+B8d1vR+ccFyx9ROawpYT1kuAf0oTRzo2f2H/8g1zknBLz4pmDcJKYDcptuhK98A3IQS7ZOlDXJfoCncwIhUsY0hl3TMMOrhnH6vmIj5u+kuBwLy2YakPvxdnZIgF++mpFJYXazFFt1VIqtJgKJsUFM8aDBKlUFHgmk9uDqC3T5cSLDJizNtDwExnELhwf3BjwVqNZaBbg/VpCCT28Tabmg8abwiBgXyDOJT5eyr682a74Wr8qmG/0DNJFChoYYtKCXHdvNbJ6oiGQo7an8cgfnQLrWZDxTz0HzK6zxFCIBXmqWVy+HpSRmruoi1vO6XPHw9KYNZpdb1kR4f8sk1suv5bBum6x4K1LeLIbrEp9bqR70SK5a5sIYQ0Bua/DbmG6LAOJzieJCS7317bA5/G0kXhfjbq9V/uoXYhqDLEVTgdEp9ZWOaYtEEokt+eKUERLsTs7cVSpSQH67cq8pvHMxG4d/nTMbM89Rslxe+fUcUvku7RtHHkHA8wKoR6l2BlsB8/Hu93Vh3f2fdLaKrIrqAZFgmg4TPRdRdhI1QxEa5JpdH+gUoE5sgs3PWVzbE+UUFJs+KLktKVQpu486l6kiSd1R8x70UTB+LjJKOPJK4eSwJHL3H25w2NyGsLRmirmR1EF/hwmVldHfVYXXjvMDWzW7qXaLi5AcQUJsYZBKVUvVRPjBouz9Y8bOOwqXZswqIQUqjeRdU3pf+frB3gpfwSZ4/Po9saTnhH43DZSh6xxOqypu1nH3WPUrwVgLpJ15ZVQQCE57I2wnNgcthuz4QHaWEKzlHTp7qCjTEPblApZ3m40MwUcuQet5Gqm+omR6H6yuOlFpFTNQG8mOsaNuRIfVLDAEWNa2fZiPf/YrglkUvnATvvDD6k1dX8iil8znqNy1owny26FyDna5BhDK/sx7gphJcldDd+VS/OgoigOnsxggU2wjdo8lc7SLOUv9SeT6vW63lXqUlqBmOJeNu/1OtwldLgvUvWBjW96xpGL3X68F/f8VuRAv7aFgfaHOYdKumAkVxVtrAo/831w2DlsOWQ2UoxkzbKz+/J3Y7zxlRRBanwRjWhaXoBM6yVffVFSGmosfHL0H7XbYD+mPouJzh8dKEkuiJJgkTZlmZfVRsjqW0TVLkqgDXnRjs4MGzG5Cw4z3r+QVM9yKFmbRKhGoJnVEoCPGQxxh0W40QsC+dBXk1HpEJD/AeY2cOTXtqUu4hvoWjPCFhCQZwB1jY3s5LTpNNCXBo44zSJk4JVlfwSba46mjuLvGqZzC2qMbxiHqW67L+dax9DJyiWdvcp9XPCXrz0UQW9NHoLguQEdQTUpPMdfz2AUQxeZFL121QtVnt0NoEV+yEYcTMtrWlEC/xAhVJG2XLssZe9LkZ/izYivLZ+N2Wa3sy1EtiUPWeSQ4O0SMfewOKPYsx3kxeXvPcxr1OXMQ/hKA+aLOsVdiUiK9ZEXklToKfrfQ/lWZXA9W5ufvMc3mRDZ+D1FyIUlfzQLH8VoxhIK3xi/b51xkRw3JPHH/+LruUR9NW0eXzHFZRO5TqLe9vTnb9ejvE85abUOz23sq5+mG+nhEvZTmrOfdjfsxRvvxiiedoBh1sF8EdlzIbbL36N5NfZillg4SqtJcHl35wtO2jaJajwKN/wjYW3jJzu//h9QSwMEFAACAAgA73FITXA/OElKAAAAagAAABsAAAB1bml2ZXJzYWwvdW5pdmVyc2FsLnBuZy54bWyzsa/IzVEoSy0qzszPs1Uy1DNQsrfj5bIpKEoty0wtV6gAihnpGUCAkkIlKrc8M6Ukw1bJ0tAYIZaRmpmeUWKrZGZhChfUBxoJAFBLAQIAABQAAgAIAO9xSE3/6EwIKgQAAHYOAAAdAAAAAAAAAAEAAAAAAAAAAAB1bml2ZXJzYWwvY29tbW9uX21lc3NhZ2VzLmxuZ1BLAQIAABQAAgAIAO9xSE2LtzoSDwQAANwPAAAnAAAAAAAAAAEAAAAAAGUEAAB1bml2ZXJzYWwvZmxhc2hfcHVibGlzaGluZ19zZXR0aW5ncy54bWxQSwECAAAUAAIACADvcUhNBOcD0bYCAABTCgAAIQAAAAAAAAABAAAAAAC5CAAAdW5pdmVyc2FsL2ZsYXNoX3NraW5fc2V0dGluZ3MueG1sUEsBAgAAFAACAAgA73FITaPtv2riAwAA7Q4AACYAAAAAAAAAAQAAAAAArgsAAHVuaXZlcnNhbC9odG1sX3B1Ymxpc2hpbmdfc2V0dGluZ3MueG1sUEsBAgAAFAACAAgA73FITQ/kWSCZAQAAHQYAAB8AAAAAAAAAAQAAAAAA1A8AAHVuaXZlcnNhbC9odG1sX3NraW5fc2V0dGluZ3MuanNQSwECAAAUAAIACADvcUhNGtrqO6oAAAAfAQAAGgAAAAAAAAABAAAAAACqEQAAdW5pdmVyc2FsL2kxOG5fcHJlc2V0cy54bWxQSwECAAAUAAIACADvcUhNlBOzImkAAABuAAAAHAAAAAAAAAABAAAAAACMEgAAdW5pdmVyc2FsL2xvY2FsX3NldHRpbmdzLnhtbFBLAQIAABQAAgAIAKBhr0TOggk37AIAAIgIAAAUAAAAAAAAAAEAAAAAAC8TAAB1bml2ZXJzYWwvcGxheWVyLnhtbFBLAQIAABQAAgAIAO9xSE0129mtaAEAAPMCAAApAAAAAAAAAAEAAAAAAE0WAAB1bml2ZXJzYWwvc2tpbl9jdXN0b21pemF0aW9uX3NldHRpbmdzLnhtbFBLAQIAABQAAgAIAO9xSE3u1b/WnBkAAPA+AAAXAAAAAAAAAAAAAAAAAPwXAAB1bml2ZXJzYWwvdW5pdmVyc2FsLnBuZ1BLAQIAABQAAgAIAO9xSE1wPzhJSgAAAGoAAAAbAAAAAAAAAAEAAAAAAM0xAAB1bml2ZXJzYWwvdW5pdmVyc2FsLnBuZy54bWxQSwUGAAAAAAsACwBJAwAAUDIAAAAA"/>
  <p:tag name="ISPRING_ULTRA_SCORM_COURSE_ID" val="29CDFE28-0755-48D7-B396-2DB4679C4ED9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第1章 认识计算机 教学PPT_薛蒙蒙_0827"/>
  <p:tag name="ISPRING_RESOURCE_PATHS_HASH_PRESENTER" val="c91a8dabdd1cd4e897651bf0d38ea3d7ec08055"/>
  <p:tag name="commondata" val="eyJoZGlkIjoiYjExMjQyZGYzMTliOTRlOGRlNTI2NjY0NzdkY2IxYjYifQ=="/>
</p:tagLst>
</file>

<file path=ppt/tags/tag1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1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2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3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4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5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6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7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8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0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1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2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3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4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5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6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7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8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ags/tag99.xml><?xml version="1.0" encoding="utf-8"?>
<p:tagLst xmlns:p="http://schemas.openxmlformats.org/presentationml/2006/main">
  <p:tag name="GENSWF_ADVANCE_TIME" val="0.00"/>
  <p:tag name="ISPRING_SLIDE_INDENT_LEVEL" val="0"/>
  <p:tag name="ISPRING_CUSTOM_TIMING_USED" val="0"/>
  <p:tag name="GENSWF_SLIDE_TITLE" val="4.1 性能测试概述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14976</Words>
  <Application>WPS 演示</Application>
  <PresentationFormat>自定义</PresentationFormat>
  <Paragraphs>665</Paragraphs>
  <Slides>118</Slides>
  <Notes>118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118</vt:i4>
      </vt:variant>
    </vt:vector>
  </HeadingPairs>
  <TitlesOfParts>
    <vt:vector size="138" baseType="lpstr">
      <vt:lpstr>Arial</vt:lpstr>
      <vt:lpstr>宋体</vt:lpstr>
      <vt:lpstr>Wingdings</vt:lpstr>
      <vt:lpstr>微软雅黑</vt:lpstr>
      <vt:lpstr>方正细倩简体</vt:lpstr>
      <vt:lpstr>Segoe Print</vt:lpstr>
      <vt:lpstr>Times New Roman</vt:lpstr>
      <vt:lpstr>Lucida Sans Unicode</vt:lpstr>
      <vt:lpstr>Arial Unicode MS</vt:lpstr>
      <vt:lpstr>等线 Light</vt:lpstr>
      <vt:lpstr>等线</vt:lpstr>
      <vt:lpstr>Calibri</vt:lpstr>
      <vt:lpstr>楷体</vt:lpstr>
      <vt:lpstr>Wingdings</vt:lpstr>
      <vt:lpstr>Lucida Sans Unicode</vt:lpstr>
      <vt:lpstr>Wingdings</vt:lpstr>
      <vt:lpstr>方正细倩简体</vt:lpstr>
      <vt:lpstr>方正细珊瑚简体</vt:lpstr>
      <vt:lpstr>Office 主题​​</vt:lpstr>
      <vt:lpstr>Visio.Drawing.11</vt:lpstr>
      <vt:lpstr>第1章 Java开发入门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认识计算机 教学PPT_薛蒙蒙_0827</dc:title>
  <dc:creator>lucius</dc:creator>
  <cp:lastModifiedBy>Iraqis</cp:lastModifiedBy>
  <cp:revision>894</cp:revision>
  <dcterms:created xsi:type="dcterms:W3CDTF">2016-08-25T05:35:00Z</dcterms:created>
  <dcterms:modified xsi:type="dcterms:W3CDTF">2024-09-07T05:53:37Z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D15211BABFA74817A15FC00C9D5D6D32_12</vt:lpwstr>
  </property>
  <property fmtid="{D5CDD505-2E9C-101B-9397-08002B2CF9AE}" pid="3" name="KSOProductBuildVer">
    <vt:lpwstr>2052-12.1.0.16364</vt:lpwstr>
  </property>
</Properties>
</file>